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86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86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641699" y="1133283"/>
            <a:ext cx="3107054" cy="308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86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325" y="51055"/>
            <a:ext cx="8931349" cy="579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86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558" y="834597"/>
            <a:ext cx="8680882" cy="3385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25" y="127255"/>
            <a:ext cx="753237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ALL INDUSTRIES SHOULD IMPLEMENT GENERAL BEST</a:t>
            </a:r>
            <a:r>
              <a:rPr dirty="0" sz="2000" spc="-70"/>
              <a:t> </a:t>
            </a:r>
            <a:r>
              <a:rPr dirty="0" sz="2000" spc="-5"/>
              <a:t>PRACTICES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3337" y="742337"/>
          <a:ext cx="8390255" cy="371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430"/>
                <a:gridCol w="6966584"/>
              </a:tblGrid>
              <a:tr h="3466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Practices</a:t>
                      </a:r>
                      <a:r>
                        <a:rPr dirty="0" sz="1400" spc="-3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for...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Steps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</a:tr>
              <a:tr h="13372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Worksites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 indent="-183515">
                        <a:lnSpc>
                          <a:spcPts val="1065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Deputize workplace coordinator(s) charged with addressing COVID-19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issues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Maintain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foot separation when possible, and discourage shared</a:t>
                      </a:r>
                      <a:r>
                        <a:rPr dirty="0" sz="900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spaces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Sanitize all high touch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areas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Post signage for employees and customers on good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hygiene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Ensure proper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ventilation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Avoid gatherings (meetings, waiting rooms, etc) of more than 10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Implement symptom monitoring protocols (including workplace temperature monitoring) where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possible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marR="490855" indent="-183515">
                        <a:lnSpc>
                          <a:spcPts val="1050"/>
                        </a:lnSpc>
                        <a:spcBef>
                          <a:spcPts val="45"/>
                        </a:spcBef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Eliminate or regularly sanitize any items in common spaces (i.e., break rooms) that are shared between individuals (i.e.,  condiments, coffee makers, vending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machines)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2205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Employees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 marR="187960" indent="-183515">
                        <a:lnSpc>
                          <a:spcPts val="1050"/>
                        </a:lnSpc>
                        <a:spcBef>
                          <a:spcPts val="700"/>
                        </a:spcBef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Require employees to stay home when showing any symptoms or signs of sickness, and connect employees to company or state  benefits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providers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marR="14922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Provide flexible or remote scheduling for employees who need to continue to Stay at Home, who may have child or elder care  obligations, or who live with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person who still needs to observe Stay at Home due to underlying condition, age, or other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factor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05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Encourage and enable remote work whenever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possible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Encourage breaks to wash hands or use hand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sanitizer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Phase shifts, breaks to reduce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density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65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Provide appropriate protective gear like gloves, masks, and face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coverings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89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038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Retailers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 indent="-183515">
                        <a:lnSpc>
                          <a:spcPts val="1065"/>
                        </a:lnSpc>
                        <a:spcBef>
                          <a:spcPts val="640"/>
                        </a:spcBef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Create special hours for vulnerable populations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only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Encourage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foot distancing inside of the business for all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patrons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Encourage use of protection like gloves, masks, face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coverings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50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Provide hand sanitizer at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entrance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57175" indent="-183515">
                        <a:lnSpc>
                          <a:spcPts val="1065"/>
                        </a:lnSpc>
                        <a:buFont typeface="Arial"/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Use contactless payment solutions, no touch trash cans, etc. whenever</a:t>
                      </a:r>
                      <a:r>
                        <a:rPr dirty="0" sz="9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possible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25" y="120347"/>
            <a:ext cx="72745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SPECIFIC BEST PRACTICES WILL SOON BE</a:t>
            </a:r>
            <a:r>
              <a:rPr dirty="0" sz="2400" spc="-75"/>
              <a:t> </a:t>
            </a:r>
            <a:r>
              <a:rPr dirty="0" sz="2400" spc="-5"/>
              <a:t>PROVIDED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55725" y="4400369"/>
            <a:ext cx="38461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0864" sz="675" spc="7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businesses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to operate as presently doing based on Safe at Home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362" y="773975"/>
            <a:ext cx="8285277" cy="348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25" y="149607"/>
            <a:ext cx="56191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LOCAL GOVERNMENTS: THREE</a:t>
            </a:r>
            <a:r>
              <a:rPr dirty="0" sz="2400" spc="-85"/>
              <a:t> </a:t>
            </a:r>
            <a:r>
              <a:rPr dirty="0" sz="2400" spc="-5"/>
              <a:t>OPTIONS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036131" y="2271166"/>
            <a:ext cx="2517140" cy="6711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21310" marR="5080" indent="-309245">
              <a:lnSpc>
                <a:spcPct val="101200"/>
              </a:lnSpc>
              <a:spcBef>
                <a:spcPts val="85"/>
              </a:spcBef>
              <a:buFont typeface="Arial"/>
              <a:buChar char="●"/>
              <a:tabLst>
                <a:tab pos="321945" algn="l"/>
              </a:tabLst>
            </a:pP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Going farther than the state,  including but not limited to stay at  home orders or additional  protective</a:t>
            </a:r>
            <a:r>
              <a:rPr dirty="0" sz="105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measures.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6756" y="2293516"/>
            <a:ext cx="3032760" cy="833119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21310" marR="5080" indent="-309245">
              <a:lnSpc>
                <a:spcPct val="101200"/>
              </a:lnSpc>
              <a:spcBef>
                <a:spcPts val="85"/>
              </a:spcBef>
              <a:buFont typeface="Arial"/>
              <a:buChar char="●"/>
              <a:tabLst>
                <a:tab pos="321945" algn="l"/>
              </a:tabLst>
            </a:pP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To relax guidelines further than the state,  local governments need to have very low  case counts and/or demonstrate proof of 14  consecutive days of decline of infection of  COVID-19 in the</a:t>
            </a:r>
            <a:r>
              <a:rPr dirty="0" sz="105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jurisdiction.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6756" y="3265066"/>
            <a:ext cx="3032760" cy="833119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21310" marR="5080" indent="-309245">
              <a:lnSpc>
                <a:spcPct val="101200"/>
              </a:lnSpc>
              <a:spcBef>
                <a:spcPts val="85"/>
              </a:spcBef>
              <a:buFont typeface="Arial"/>
              <a:buChar char="●"/>
              <a:tabLst>
                <a:tab pos="321945" algn="l"/>
              </a:tabLst>
            </a:pP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The application must include </a:t>
            </a:r>
            <a:r>
              <a:rPr dirty="0" sz="105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written  COVID-19 suppression plan approved by the  appropriate local public health authority. all  hospitals within the jurisdiction and elected  leadership.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1897" y="799400"/>
            <a:ext cx="765549" cy="765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0625" y="799400"/>
            <a:ext cx="765549" cy="765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56050" y="799400"/>
            <a:ext cx="765549" cy="765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8906" y="1628831"/>
            <a:ext cx="2362835" cy="10661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615315" marR="128270" indent="-374015">
              <a:lnSpc>
                <a:spcPct val="100699"/>
              </a:lnSpc>
              <a:spcBef>
                <a:spcPts val="85"/>
              </a:spcBef>
            </a:pP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MATCH THE</a:t>
            </a:r>
            <a:r>
              <a:rPr dirty="0" sz="18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STATE  GUIDELINES</a:t>
            </a:r>
            <a:endParaRPr sz="1800">
              <a:latin typeface="Trebuchet MS"/>
              <a:cs typeface="Trebuchet MS"/>
            </a:endParaRPr>
          </a:p>
          <a:p>
            <a:pPr marL="321310" marR="5080" indent="-309245">
              <a:lnSpc>
                <a:spcPct val="101200"/>
              </a:lnSpc>
              <a:spcBef>
                <a:spcPts val="1305"/>
              </a:spcBef>
              <a:buFont typeface="Arial"/>
              <a:buChar char="●"/>
              <a:tabLst>
                <a:tab pos="321310" algn="l"/>
                <a:tab pos="321945" algn="l"/>
              </a:tabLst>
            </a:pP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Implement the guidelines of Safer  at Home to match the</a:t>
            </a:r>
            <a:r>
              <a:rPr dirty="0" sz="10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55" y="1628837"/>
            <a:ext cx="2170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8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PROTECTIONS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6238" y="1628831"/>
            <a:ext cx="2049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LOCAL</a:t>
            </a:r>
            <a:r>
              <a:rPr dirty="0" sz="18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FLEXIBILITY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799" y="178143"/>
            <a:ext cx="3827779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TIMELINE FOR</a:t>
            </a:r>
            <a:r>
              <a:rPr dirty="0" sz="2000" spc="-85"/>
              <a:t> </a:t>
            </a:r>
            <a:r>
              <a:rPr dirty="0" sz="2000" spc="-5"/>
              <a:t>IMPLEMENTATION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165870" y="1271463"/>
            <a:ext cx="1203325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64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April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27: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1664"/>
              </a:lnSpc>
            </a:pP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Safer at</a:t>
            </a:r>
            <a:r>
              <a:rPr dirty="0" sz="14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0281" y="1648800"/>
            <a:ext cx="854882" cy="80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2905" y="2629450"/>
            <a:ext cx="2081530" cy="57594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325120" marR="137160" indent="-313055">
              <a:lnSpc>
                <a:spcPts val="1360"/>
              </a:lnSpc>
              <a:spcBef>
                <a:spcPts val="409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Day of Stay at Home  Order</a:t>
            </a:r>
            <a:endParaRPr sz="1100">
              <a:latin typeface="Arial"/>
              <a:cs typeface="Arial"/>
            </a:endParaRPr>
          </a:p>
          <a:p>
            <a:pPr marL="325120" indent="-305435">
              <a:lnSpc>
                <a:spcPts val="1300"/>
              </a:lnSpc>
              <a:buSzPct val="90909"/>
              <a:buChar char="●"/>
              <a:tabLst>
                <a:tab pos="325120" algn="l"/>
                <a:tab pos="325755" algn="l"/>
              </a:tabLst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Safer at Home Order</a:t>
            </a:r>
            <a:r>
              <a:rPr dirty="0" sz="11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Issued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199" y="4096249"/>
            <a:ext cx="7762240" cy="222250"/>
          </a:xfrm>
          <a:custGeom>
            <a:avLst/>
            <a:gdLst/>
            <a:ahLst/>
            <a:cxnLst/>
            <a:rect l="l" t="t" r="r" b="b"/>
            <a:pathLst>
              <a:path w="7762240" h="222250">
                <a:moveTo>
                  <a:pt x="110999" y="221999"/>
                </a:moveTo>
                <a:lnTo>
                  <a:pt x="0" y="110999"/>
                </a:lnTo>
                <a:lnTo>
                  <a:pt x="110999" y="0"/>
                </a:lnTo>
                <a:lnTo>
                  <a:pt x="110999" y="55499"/>
                </a:lnTo>
                <a:lnTo>
                  <a:pt x="7706399" y="55499"/>
                </a:lnTo>
                <a:lnTo>
                  <a:pt x="7761899" y="110999"/>
                </a:lnTo>
                <a:lnTo>
                  <a:pt x="7706399" y="166499"/>
                </a:lnTo>
                <a:lnTo>
                  <a:pt x="110999" y="166499"/>
                </a:lnTo>
                <a:lnTo>
                  <a:pt x="110999" y="221999"/>
                </a:lnTo>
                <a:close/>
              </a:path>
              <a:path w="7762240" h="222250">
                <a:moveTo>
                  <a:pt x="7706399" y="55499"/>
                </a:moveTo>
                <a:lnTo>
                  <a:pt x="7650899" y="55499"/>
                </a:lnTo>
                <a:lnTo>
                  <a:pt x="7650899" y="0"/>
                </a:lnTo>
                <a:lnTo>
                  <a:pt x="7706399" y="55499"/>
                </a:lnTo>
                <a:close/>
              </a:path>
              <a:path w="7762240" h="222250">
                <a:moveTo>
                  <a:pt x="7650899" y="221999"/>
                </a:moveTo>
                <a:lnTo>
                  <a:pt x="7650899" y="166499"/>
                </a:lnTo>
                <a:lnTo>
                  <a:pt x="7706399" y="166499"/>
                </a:lnTo>
                <a:lnTo>
                  <a:pt x="7650899" y="221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7199" y="4096249"/>
            <a:ext cx="7762240" cy="222250"/>
          </a:xfrm>
          <a:custGeom>
            <a:avLst/>
            <a:gdLst/>
            <a:ahLst/>
            <a:cxnLst/>
            <a:rect l="l" t="t" r="r" b="b"/>
            <a:pathLst>
              <a:path w="7762240" h="222250">
                <a:moveTo>
                  <a:pt x="0" y="110999"/>
                </a:moveTo>
                <a:lnTo>
                  <a:pt x="110999" y="0"/>
                </a:lnTo>
                <a:lnTo>
                  <a:pt x="110999" y="55499"/>
                </a:lnTo>
                <a:lnTo>
                  <a:pt x="7650899" y="55499"/>
                </a:lnTo>
                <a:lnTo>
                  <a:pt x="7650899" y="0"/>
                </a:lnTo>
                <a:lnTo>
                  <a:pt x="7761899" y="110999"/>
                </a:lnTo>
                <a:lnTo>
                  <a:pt x="7650899" y="221999"/>
                </a:lnTo>
                <a:lnTo>
                  <a:pt x="7650899" y="166499"/>
                </a:lnTo>
                <a:lnTo>
                  <a:pt x="110999" y="166499"/>
                </a:lnTo>
                <a:lnTo>
                  <a:pt x="110999" y="221999"/>
                </a:lnTo>
                <a:lnTo>
                  <a:pt x="0" y="1109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7882" y="1313275"/>
            <a:ext cx="1405890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64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Through April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26:</a:t>
            </a:r>
            <a:endParaRPr sz="1400">
              <a:latin typeface="Trebuchet MS"/>
              <a:cs typeface="Trebuchet MS"/>
            </a:endParaRPr>
          </a:p>
          <a:p>
            <a:pPr algn="ctr" marL="1905">
              <a:lnSpc>
                <a:spcPts val="1664"/>
              </a:lnSpc>
            </a:pP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Stay At</a:t>
            </a:r>
            <a:r>
              <a:rPr dirty="0" sz="14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421" y="1785256"/>
            <a:ext cx="802750" cy="753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34546" y="2766637"/>
            <a:ext cx="2021205" cy="53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SzPct val="90909"/>
              <a:buChar char="●"/>
              <a:tabLst>
                <a:tab pos="317500" algn="l"/>
                <a:tab pos="318135" algn="l"/>
              </a:tabLst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Retail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Curbside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begin</a:t>
            </a:r>
            <a:endParaRPr sz="1100">
              <a:latin typeface="Arial"/>
              <a:cs typeface="Arial"/>
            </a:endParaRPr>
          </a:p>
          <a:p>
            <a:pPr marL="317500" marR="5080" indent="-305435">
              <a:lnSpc>
                <a:spcPct val="102299"/>
              </a:lnSpc>
              <a:buSzPct val="90909"/>
              <a:buChar char="●"/>
              <a:tabLst>
                <a:tab pos="317500" algn="l"/>
                <a:tab pos="318135" algn="l"/>
              </a:tabLst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Real Estate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- showings</a:t>
            </a:r>
            <a:r>
              <a:rPr dirty="0" sz="11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can  resume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1225" y="2595187"/>
            <a:ext cx="1608455" cy="3644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Can open if implementing  best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practices: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5505" y="2938087"/>
            <a:ext cx="1276985" cy="53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10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Retail</a:t>
            </a:r>
            <a:endParaRPr sz="1100">
              <a:latin typeface="Arial"/>
              <a:cs typeface="Arial"/>
            </a:endParaRPr>
          </a:p>
          <a:p>
            <a:pPr marL="325120" marR="5080" indent="-313055">
              <a:lnSpc>
                <a:spcPct val="102299"/>
              </a:lnSpc>
              <a:buChar char="●"/>
              <a:tabLst>
                <a:tab pos="325120" algn="l"/>
                <a:tab pos="325755" algn="l"/>
              </a:tabLst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1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personal  Services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7851" y="1224138"/>
            <a:ext cx="1221740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4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(Friday):</a:t>
            </a:r>
            <a:endParaRPr sz="1400">
              <a:latin typeface="Trebuchet MS"/>
              <a:cs typeface="Trebuchet MS"/>
            </a:endParaRPr>
          </a:p>
          <a:p>
            <a:pPr marL="21590">
              <a:lnSpc>
                <a:spcPts val="1664"/>
              </a:lnSpc>
            </a:pP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Safer at</a:t>
            </a:r>
            <a:r>
              <a:rPr dirty="0" sz="14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9272" y="1224138"/>
            <a:ext cx="1327150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(Monday):</a:t>
            </a:r>
            <a:endParaRPr sz="1400">
              <a:latin typeface="Trebuchet MS"/>
              <a:cs typeface="Trebuchet MS"/>
            </a:endParaRPr>
          </a:p>
          <a:p>
            <a:pPr marL="74295">
              <a:lnSpc>
                <a:spcPts val="1664"/>
              </a:lnSpc>
            </a:pP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Safer at</a:t>
            </a:r>
            <a:r>
              <a:rPr dirty="0" sz="140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06400" y="2595887"/>
            <a:ext cx="1608455" cy="3644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Can open if implementing  best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practices: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0680" y="2938787"/>
            <a:ext cx="1731645" cy="3644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25120" marR="5080" indent="-313055">
              <a:lnSpc>
                <a:spcPct val="102299"/>
              </a:lnSpc>
              <a:spcBef>
                <a:spcPts val="7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work at</a:t>
            </a:r>
            <a:r>
              <a:rPr dirty="0" sz="11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reduced 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density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1157" y="1667250"/>
            <a:ext cx="854882" cy="80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25331" y="1696125"/>
            <a:ext cx="854882" cy="80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dirty="0" sz="2000" spc="-5"/>
              <a:t>SCENARIO G: PARTIALLY RELAX SOCIAL DISTANCING AND PURSUE  AGGRESSIVE CASE DETECTION AND</a:t>
            </a:r>
            <a:r>
              <a:rPr dirty="0" sz="2000" spc="-15"/>
              <a:t> </a:t>
            </a:r>
            <a:r>
              <a:rPr dirty="0" sz="2000" spc="-5"/>
              <a:t>ISOLATION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55725" y="4400369"/>
            <a:ext cx="38461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0864" sz="675" spc="7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businesses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to operate as presently doing based on Safe at Home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974" y="2106458"/>
            <a:ext cx="8410575" cy="102679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79095" marR="5080" indent="-367030">
              <a:lnSpc>
                <a:spcPts val="2850"/>
              </a:lnSpc>
              <a:spcBef>
                <a:spcPts val="22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Isolate 80% of symptomatic cases within 48 hours of infectiousness -- </a:t>
            </a: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very  aggressive testing and containment</a:t>
            </a:r>
            <a:r>
              <a:rPr dirty="0" sz="24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endParaRPr sz="2400">
              <a:latin typeface="Trebuchet MS"/>
              <a:cs typeface="Trebuchet MS"/>
            </a:endParaRPr>
          </a:p>
          <a:p>
            <a:pPr marL="379095" indent="-367030">
              <a:lnSpc>
                <a:spcPts val="2065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Does not include contact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tracing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925" y="850175"/>
            <a:ext cx="7556745" cy="91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25" y="51055"/>
            <a:ext cx="7070090" cy="57975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500"/>
              </a:spcBef>
            </a:pPr>
            <a:r>
              <a:rPr dirty="0" sz="2000" spc="-5"/>
              <a:t>SCENARIO G: </a:t>
            </a:r>
            <a:r>
              <a:rPr dirty="0" spc="-5"/>
              <a:t>PARTIALLY RELAX SOCIAL DISTANCING AND PURSUE  AGGRESSIVE CASE DETECTION AND</a:t>
            </a:r>
            <a:r>
              <a:rPr dirty="0" spc="-15"/>
              <a:t> </a:t>
            </a:r>
            <a:r>
              <a:rPr dirty="0" spc="-5"/>
              <a:t>ISOLATION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55725" y="4400369"/>
            <a:ext cx="38461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0864" sz="675" spc="7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businesses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to operate as presently doing based on Safe at Home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450" y="3578131"/>
            <a:ext cx="3455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Does not include contact</a:t>
            </a:r>
            <a:r>
              <a:rPr dirty="0" sz="18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tracing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5547" y="1305754"/>
          <a:ext cx="8919845" cy="1917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0"/>
                <a:gridCol w="1200150"/>
                <a:gridCol w="1260475"/>
                <a:gridCol w="1260475"/>
                <a:gridCol w="1260475"/>
                <a:gridCol w="1260475"/>
                <a:gridCol w="1336675"/>
              </a:tblGrid>
              <a:tr h="253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7055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Implement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4/27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97535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Implement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5/11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35635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Implement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5/25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42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Approximate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 marL="112395" marR="106045">
                        <a:lnSpc>
                          <a:spcPct val="1071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date ICU  threshold</a:t>
                      </a:r>
                      <a:r>
                        <a:rPr dirty="0" sz="14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 reached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Estimated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 marL="264795" marR="257810">
                        <a:lnSpc>
                          <a:spcPct val="1071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peak</a:t>
                      </a:r>
                      <a:r>
                        <a:rPr dirty="0" sz="1400" spc="-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  need*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Approximate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 marL="142240" marR="135890">
                        <a:lnSpc>
                          <a:spcPct val="1071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date ICU  threshold</a:t>
                      </a:r>
                      <a:r>
                        <a:rPr dirty="0" sz="14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 reached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Estimated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 marL="264795" marR="257810">
                        <a:lnSpc>
                          <a:spcPct val="1071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peak</a:t>
                      </a:r>
                      <a:r>
                        <a:rPr dirty="0" sz="1400" spc="-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  need*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Approximate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 marL="142240" marR="135890">
                        <a:lnSpc>
                          <a:spcPct val="1071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date ICU  threshold</a:t>
                      </a:r>
                      <a:r>
                        <a:rPr dirty="0" sz="1400" spc="-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 reached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Estimated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 marL="302895" marR="295910">
                        <a:lnSpc>
                          <a:spcPct val="1071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peak</a:t>
                      </a:r>
                      <a:r>
                        <a:rPr dirty="0" sz="1400" spc="-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  need*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</a:tr>
              <a:tr h="507349">
                <a:tc>
                  <a:txBody>
                    <a:bodyPr/>
                    <a:lstStyle/>
                    <a:p>
                      <a:pPr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Scenario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 -</a:t>
                      </a:r>
                      <a:r>
                        <a:rPr dirty="0" sz="1400" spc="-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80%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case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isolation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06/15/2020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12,800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07/02/2020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12,600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07/20/2020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ts val="16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12,500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25" y="127255"/>
            <a:ext cx="348869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TESTING/MODEL: SCENARIO</a:t>
            </a:r>
            <a:r>
              <a:rPr dirty="0" sz="2000" spc="-85"/>
              <a:t> </a:t>
            </a:r>
            <a:r>
              <a:rPr dirty="0" sz="2000"/>
              <a:t>F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55725" y="4400369"/>
            <a:ext cx="38461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0864" sz="675" spc="7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businesses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to operate as presently doing based on Safe at Home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187" y="2660881"/>
            <a:ext cx="8562340" cy="6692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401955" marR="5080" indent="-389890">
              <a:lnSpc>
                <a:spcPct val="101200"/>
              </a:lnSpc>
              <a:spcBef>
                <a:spcPts val="70"/>
              </a:spcBef>
              <a:buFont typeface="Arial"/>
              <a:buChar char="●"/>
              <a:tabLst>
                <a:tab pos="401955" algn="l"/>
                <a:tab pos="402590" algn="l"/>
              </a:tabLst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Scenario </a:t>
            </a: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F </a:t>
            </a: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tests these assumptions with social distancing levels of  65%, 55%, and</a:t>
            </a:r>
            <a:r>
              <a:rPr dirty="0" sz="2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45%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773975"/>
            <a:ext cx="8839199" cy="1173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916979"/>
            <a:ext cx="4405127" cy="352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06795" y="916979"/>
            <a:ext cx="4405127" cy="3525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121884"/>
            <a:ext cx="47599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SCENARIO F: ALL</a:t>
            </a:r>
            <a:r>
              <a:rPr dirty="0" sz="2400" spc="-85"/>
              <a:t> </a:t>
            </a:r>
            <a:r>
              <a:rPr dirty="0" sz="2400" spc="-5"/>
              <a:t>INTERVENTIONS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207249" y="3626799"/>
            <a:ext cx="3308350" cy="33020"/>
          </a:xfrm>
          <a:custGeom>
            <a:avLst/>
            <a:gdLst/>
            <a:ahLst/>
            <a:cxnLst/>
            <a:rect l="l" t="t" r="r" b="b"/>
            <a:pathLst>
              <a:path w="3308350" h="33020">
                <a:moveTo>
                  <a:pt x="0" y="0"/>
                </a:moveTo>
                <a:lnTo>
                  <a:pt x="3308099" y="32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506" y="55422"/>
            <a:ext cx="8462010" cy="724535"/>
          </a:xfrm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marL="963294" marR="5080" indent="-951230">
              <a:lnSpc>
                <a:spcPts val="2630"/>
              </a:lnSpc>
              <a:spcBef>
                <a:spcPts val="395"/>
              </a:spcBef>
            </a:pPr>
            <a:r>
              <a:rPr dirty="0" sz="2400" spc="-5">
                <a:solidFill>
                  <a:srgbClr val="FFFFFF"/>
                </a:solidFill>
              </a:rPr>
              <a:t>Projected timing and magnitude of the peak number of ICU  hospitalizations for interventions (Scenario</a:t>
            </a:r>
            <a:r>
              <a:rPr dirty="0" sz="2400" spc="-30">
                <a:solidFill>
                  <a:srgbClr val="FFFFFF"/>
                </a:solidFill>
              </a:rPr>
              <a:t> </a:t>
            </a:r>
            <a:r>
              <a:rPr dirty="0" sz="2400" spc="-5">
                <a:solidFill>
                  <a:srgbClr val="FFFFFF"/>
                </a:solidFill>
              </a:rPr>
              <a:t>F)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6716" y="1416080"/>
          <a:ext cx="8776970" cy="154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4580"/>
                <a:gridCol w="1096645"/>
                <a:gridCol w="927735"/>
                <a:gridCol w="1096644"/>
                <a:gridCol w="1096645"/>
                <a:gridCol w="1096645"/>
                <a:gridCol w="1089025"/>
              </a:tblGrid>
              <a:tr h="3356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Relax social distancing to</a:t>
                      </a:r>
                      <a:r>
                        <a:rPr dirty="0" sz="11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45%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2555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Relax social distancing to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55%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18745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Relax social distancing to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65%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1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Est. peak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need*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Est. date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peak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Est. peak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need*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Est. date of</a:t>
                      </a:r>
                      <a:r>
                        <a:rPr dirty="0" sz="11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peak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Est. peak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need*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 date of</a:t>
                      </a:r>
                      <a:r>
                        <a:rPr dirty="0" sz="11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ICU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peak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</a:tr>
              <a:tr h="839049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Scenario F: Mask wearing,</a:t>
                      </a:r>
                      <a:r>
                        <a:rPr dirty="0" sz="1100" spc="-5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improved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R="7620">
                        <a:lnSpc>
                          <a:spcPct val="108000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case detection and containment, and  older adults maintain current high  levels of social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distancing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4,100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09/10/2020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1,420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09/24/2020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355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275"/>
                        </a:lnSpc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04/21/2020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908400" y="2120000"/>
            <a:ext cx="820419" cy="335915"/>
          </a:xfrm>
          <a:custGeom>
            <a:avLst/>
            <a:gdLst/>
            <a:ahLst/>
            <a:cxnLst/>
            <a:rect l="l" t="t" r="r" b="b"/>
            <a:pathLst>
              <a:path w="820420" h="335914">
                <a:moveTo>
                  <a:pt x="0" y="167699"/>
                </a:moveTo>
                <a:lnTo>
                  <a:pt x="5367" y="140498"/>
                </a:lnTo>
                <a:lnTo>
                  <a:pt x="20907" y="114693"/>
                </a:lnTo>
                <a:lnTo>
                  <a:pt x="79125" y="68658"/>
                </a:lnTo>
                <a:lnTo>
                  <a:pt x="120115" y="49118"/>
                </a:lnTo>
                <a:lnTo>
                  <a:pt x="167900" y="32356"/>
                </a:lnTo>
                <a:lnTo>
                  <a:pt x="221635" y="18718"/>
                </a:lnTo>
                <a:lnTo>
                  <a:pt x="280476" y="8549"/>
                </a:lnTo>
                <a:lnTo>
                  <a:pt x="343579" y="2194"/>
                </a:lnTo>
                <a:lnTo>
                  <a:pt x="410099" y="0"/>
                </a:lnTo>
                <a:lnTo>
                  <a:pt x="476620" y="2194"/>
                </a:lnTo>
                <a:lnTo>
                  <a:pt x="539723" y="8549"/>
                </a:lnTo>
                <a:lnTo>
                  <a:pt x="598564" y="18718"/>
                </a:lnTo>
                <a:lnTo>
                  <a:pt x="652299" y="32356"/>
                </a:lnTo>
                <a:lnTo>
                  <a:pt x="700084" y="49118"/>
                </a:lnTo>
                <a:lnTo>
                  <a:pt x="741074" y="68658"/>
                </a:lnTo>
                <a:lnTo>
                  <a:pt x="774425" y="90632"/>
                </a:lnTo>
                <a:lnTo>
                  <a:pt x="814832" y="140498"/>
                </a:lnTo>
                <a:lnTo>
                  <a:pt x="820199" y="167699"/>
                </a:lnTo>
                <a:lnTo>
                  <a:pt x="799292" y="220706"/>
                </a:lnTo>
                <a:lnTo>
                  <a:pt x="741074" y="266741"/>
                </a:lnTo>
                <a:lnTo>
                  <a:pt x="700084" y="286281"/>
                </a:lnTo>
                <a:lnTo>
                  <a:pt x="652299" y="303043"/>
                </a:lnTo>
                <a:lnTo>
                  <a:pt x="598564" y="316681"/>
                </a:lnTo>
                <a:lnTo>
                  <a:pt x="539723" y="326850"/>
                </a:lnTo>
                <a:lnTo>
                  <a:pt x="476620" y="333205"/>
                </a:lnTo>
                <a:lnTo>
                  <a:pt x="410099" y="335399"/>
                </a:lnTo>
                <a:lnTo>
                  <a:pt x="343579" y="333205"/>
                </a:lnTo>
                <a:lnTo>
                  <a:pt x="280476" y="326850"/>
                </a:lnTo>
                <a:lnTo>
                  <a:pt x="221635" y="316681"/>
                </a:lnTo>
                <a:lnTo>
                  <a:pt x="167900" y="303043"/>
                </a:lnTo>
                <a:lnTo>
                  <a:pt x="120115" y="286281"/>
                </a:lnTo>
                <a:lnTo>
                  <a:pt x="79125" y="266741"/>
                </a:lnTo>
                <a:lnTo>
                  <a:pt x="45774" y="244767"/>
                </a:lnTo>
                <a:lnTo>
                  <a:pt x="5367" y="194901"/>
                </a:lnTo>
                <a:lnTo>
                  <a:pt x="0" y="167699"/>
                </a:lnTo>
                <a:close/>
              </a:path>
            </a:pathLst>
          </a:custGeom>
          <a:ln w="9524">
            <a:solidFill>
              <a:srgbClr val="FFD7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00675" y="2120000"/>
            <a:ext cx="820419" cy="335915"/>
          </a:xfrm>
          <a:custGeom>
            <a:avLst/>
            <a:gdLst/>
            <a:ahLst/>
            <a:cxnLst/>
            <a:rect l="l" t="t" r="r" b="b"/>
            <a:pathLst>
              <a:path w="820420" h="335914">
                <a:moveTo>
                  <a:pt x="0" y="167699"/>
                </a:moveTo>
                <a:lnTo>
                  <a:pt x="5367" y="140498"/>
                </a:lnTo>
                <a:lnTo>
                  <a:pt x="20907" y="114693"/>
                </a:lnTo>
                <a:lnTo>
                  <a:pt x="79125" y="68658"/>
                </a:lnTo>
                <a:lnTo>
                  <a:pt x="120115" y="49118"/>
                </a:lnTo>
                <a:lnTo>
                  <a:pt x="167900" y="32356"/>
                </a:lnTo>
                <a:lnTo>
                  <a:pt x="221635" y="18718"/>
                </a:lnTo>
                <a:lnTo>
                  <a:pt x="280476" y="8549"/>
                </a:lnTo>
                <a:lnTo>
                  <a:pt x="343579" y="2194"/>
                </a:lnTo>
                <a:lnTo>
                  <a:pt x="410099" y="0"/>
                </a:lnTo>
                <a:lnTo>
                  <a:pt x="476620" y="2194"/>
                </a:lnTo>
                <a:lnTo>
                  <a:pt x="539723" y="8549"/>
                </a:lnTo>
                <a:lnTo>
                  <a:pt x="598564" y="18718"/>
                </a:lnTo>
                <a:lnTo>
                  <a:pt x="652299" y="32356"/>
                </a:lnTo>
                <a:lnTo>
                  <a:pt x="700084" y="49118"/>
                </a:lnTo>
                <a:lnTo>
                  <a:pt x="741074" y="68658"/>
                </a:lnTo>
                <a:lnTo>
                  <a:pt x="774425" y="90632"/>
                </a:lnTo>
                <a:lnTo>
                  <a:pt x="814832" y="140498"/>
                </a:lnTo>
                <a:lnTo>
                  <a:pt x="820199" y="167699"/>
                </a:lnTo>
                <a:lnTo>
                  <a:pt x="799292" y="220706"/>
                </a:lnTo>
                <a:lnTo>
                  <a:pt x="741074" y="266741"/>
                </a:lnTo>
                <a:lnTo>
                  <a:pt x="700084" y="286281"/>
                </a:lnTo>
                <a:lnTo>
                  <a:pt x="652299" y="303043"/>
                </a:lnTo>
                <a:lnTo>
                  <a:pt x="598564" y="316681"/>
                </a:lnTo>
                <a:lnTo>
                  <a:pt x="539723" y="326850"/>
                </a:lnTo>
                <a:lnTo>
                  <a:pt x="476620" y="333205"/>
                </a:lnTo>
                <a:lnTo>
                  <a:pt x="410099" y="335399"/>
                </a:lnTo>
                <a:lnTo>
                  <a:pt x="343579" y="333205"/>
                </a:lnTo>
                <a:lnTo>
                  <a:pt x="280476" y="326850"/>
                </a:lnTo>
                <a:lnTo>
                  <a:pt x="221635" y="316681"/>
                </a:lnTo>
                <a:lnTo>
                  <a:pt x="167900" y="303043"/>
                </a:lnTo>
                <a:lnTo>
                  <a:pt x="120115" y="286281"/>
                </a:lnTo>
                <a:lnTo>
                  <a:pt x="79125" y="266741"/>
                </a:lnTo>
                <a:lnTo>
                  <a:pt x="45774" y="244767"/>
                </a:lnTo>
                <a:lnTo>
                  <a:pt x="5367" y="194901"/>
                </a:lnTo>
                <a:lnTo>
                  <a:pt x="0" y="167699"/>
                </a:lnTo>
                <a:close/>
              </a:path>
            </a:pathLst>
          </a:custGeom>
          <a:ln w="9524">
            <a:solidFill>
              <a:srgbClr val="FFD7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25" y="120347"/>
            <a:ext cx="29502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UPDATE ON</a:t>
            </a:r>
            <a:r>
              <a:rPr dirty="0" sz="2400" spc="-90"/>
              <a:t> </a:t>
            </a:r>
            <a:r>
              <a:rPr dirty="0" sz="2400" spc="-5"/>
              <a:t>TESTING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11674" y="784257"/>
            <a:ext cx="8703945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150,000 tests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are arriving in Colorado by the end of the</a:t>
            </a:r>
            <a:r>
              <a:rPr dirty="0" sz="18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week</a:t>
            </a:r>
            <a:endParaRPr sz="1800">
              <a:latin typeface="Trebuchet MS"/>
              <a:cs typeface="Trebuchet MS"/>
            </a:endParaRPr>
          </a:p>
          <a:p>
            <a:pPr algn="just" marL="379095" marR="15240" indent="-367030">
              <a:lnSpc>
                <a:spcPct val="100000"/>
              </a:lnSpc>
              <a:spcBef>
                <a:spcPts val="2145"/>
              </a:spcBef>
              <a:buFont typeface="Arial"/>
              <a:buChar char="●"/>
              <a:tabLst>
                <a:tab pos="379730" algn="l"/>
              </a:tabLst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We’ve ordered </a:t>
            </a: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150,000 swabs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and are expecting delivery mid-May, just  received 20,000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swabs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●"/>
            </a:pPr>
            <a:endParaRPr sz="1850">
              <a:latin typeface="Trebuchet MS"/>
              <a:cs typeface="Trebuchet MS"/>
            </a:endParaRPr>
          </a:p>
          <a:p>
            <a:pPr algn="just" marL="379095" marR="8255" indent="-367030">
              <a:lnSpc>
                <a:spcPct val="100200"/>
              </a:lnSpc>
              <a:buFont typeface="Arial"/>
              <a:buChar char="●"/>
              <a:tabLst>
                <a:tab pos="379730" algn="l"/>
              </a:tabLst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The state is </a:t>
            </a:r>
            <a:r>
              <a:rPr dirty="0" sz="1800" spc="-5" b="1">
                <a:solidFill>
                  <a:srgbClr val="FFFFFF"/>
                </a:solidFill>
                <a:latin typeface="Trebuchet MS"/>
                <a:cs typeface="Trebuchet MS"/>
              </a:rPr>
              <a:t>partnering with </a:t>
            </a: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Colorado State University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to expand </a:t>
            </a:r>
            <a:r>
              <a:rPr dirty="0" sz="1800" spc="5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testing for workers at skilled nursing facilities who are treating the most  vulnerable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populations.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●"/>
            </a:pPr>
            <a:endParaRPr sz="1850">
              <a:latin typeface="Trebuchet MS"/>
              <a:cs typeface="Trebuchet MS"/>
            </a:endParaRPr>
          </a:p>
          <a:p>
            <a:pPr algn="just" marL="379095" marR="5080" indent="-367030">
              <a:lnSpc>
                <a:spcPct val="100200"/>
              </a:lnSpc>
              <a:buFont typeface="Arial"/>
              <a:buChar char="●"/>
              <a:tabLst>
                <a:tab pos="379730" algn="l"/>
              </a:tabLst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We are excited to work with the </a:t>
            </a: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Gary Community Foundation 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deploy hundreds of thousands of antibody tests to better understand disease </a:t>
            </a:r>
            <a:r>
              <a:rPr dirty="0" sz="1800" spc="5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surveillance and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exposure.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799" y="178143"/>
            <a:ext cx="867346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088C"/>
                </a:solidFill>
              </a:rPr>
              <a:t>CO CASES OF COVID-19 BY AGE GROUP, HOSPITALIZATION AND</a:t>
            </a:r>
            <a:r>
              <a:rPr dirty="0" sz="2000" spc="-60">
                <a:solidFill>
                  <a:srgbClr val="00088C"/>
                </a:solidFill>
              </a:rPr>
              <a:t> </a:t>
            </a:r>
            <a:r>
              <a:rPr dirty="0" sz="2000" spc="-5">
                <a:solidFill>
                  <a:srgbClr val="00088C"/>
                </a:solidFill>
              </a:rPr>
              <a:t>OUTCOME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76200" y="636800"/>
            <a:ext cx="8839198" cy="4069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5" y="169792"/>
            <a:ext cx="69202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COLORADO IS PURSUING AN ALL OF THE ABOVE</a:t>
            </a:r>
            <a:r>
              <a:rPr dirty="0" sz="2000" spc="-65"/>
              <a:t> </a:t>
            </a:r>
            <a:r>
              <a:rPr dirty="0" sz="2000" spc="-5"/>
              <a:t>STRATEGY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48706" y="813104"/>
            <a:ext cx="7898130" cy="346075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592455" algn="l"/>
              </a:tabLst>
            </a:pP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1.)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60-65% social distancing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maintained</a:t>
            </a:r>
            <a:endParaRPr sz="2200">
              <a:latin typeface="Trebuchet MS"/>
              <a:cs typeface="Trebuchet MS"/>
            </a:endParaRPr>
          </a:p>
          <a:p>
            <a:pPr marL="592455" marR="10795" indent="-580390">
              <a:lnSpc>
                <a:spcPct val="113599"/>
              </a:lnSpc>
              <a:spcBef>
                <a:spcPts val="25"/>
              </a:spcBef>
              <a:tabLst>
                <a:tab pos="592455" algn="l"/>
                <a:tab pos="2119630" algn="l"/>
                <a:tab pos="3747770" algn="l"/>
                <a:tab pos="4381500" algn="l"/>
                <a:tab pos="5208270" algn="l"/>
                <a:tab pos="6147435" algn="l"/>
                <a:tab pos="6935470" algn="l"/>
                <a:tab pos="7621270" algn="l"/>
              </a:tabLst>
            </a:pP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2.</a:t>
            </a:r>
            <a:r>
              <a:rPr dirty="0" sz="2200">
                <a:solidFill>
                  <a:srgbClr val="FFD700"/>
                </a:solidFill>
                <a:latin typeface="Trebuchet MS"/>
                <a:cs typeface="Trebuchet MS"/>
              </a:rPr>
              <a:t>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Vulnerabl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e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population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d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olde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r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adult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mus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t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sta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y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at  home except when absolutely</a:t>
            </a:r>
            <a:r>
              <a:rPr dirty="0" sz="2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necessary</a:t>
            </a:r>
            <a:endParaRPr sz="2200">
              <a:latin typeface="Trebuchet MS"/>
              <a:cs typeface="Trebuchet MS"/>
            </a:endParaRPr>
          </a:p>
          <a:p>
            <a:pPr marL="592455" marR="5080" indent="-580390">
              <a:lnSpc>
                <a:spcPct val="113599"/>
              </a:lnSpc>
              <a:tabLst>
                <a:tab pos="592455" algn="l"/>
                <a:tab pos="2197100" algn="l"/>
                <a:tab pos="3912870" algn="l"/>
                <a:tab pos="5594350" algn="l"/>
                <a:tab pos="7430134" algn="l"/>
              </a:tabLst>
            </a:pP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3.</a:t>
            </a:r>
            <a:r>
              <a:rPr dirty="0" sz="2200">
                <a:solidFill>
                  <a:srgbClr val="FFD700"/>
                </a:solidFill>
                <a:latin typeface="Trebuchet MS"/>
                <a:cs typeface="Trebuchet MS"/>
              </a:rPr>
              <a:t>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Increase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d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protectio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n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measures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,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complianc</a:t>
            </a:r>
            <a:r>
              <a:rPr dirty="0" sz="2200">
                <a:solidFill>
                  <a:srgbClr val="FFFFFF"/>
                </a:solidFill>
                <a:latin typeface="Trebuchet MS"/>
                <a:cs typeface="Trebuchet MS"/>
              </a:rPr>
              <a:t>e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and  enforcement for senior congregate care</a:t>
            </a: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facilities</a:t>
            </a:r>
            <a:endParaRPr sz="2200">
              <a:latin typeface="Trebuchet MS"/>
              <a:cs typeface="Trebuchet MS"/>
            </a:endParaRPr>
          </a:p>
          <a:p>
            <a:pPr marL="12700" marR="74930">
              <a:lnSpc>
                <a:spcPct val="113599"/>
              </a:lnSpc>
              <a:tabLst>
                <a:tab pos="592455" algn="l"/>
              </a:tabLst>
            </a:pP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4.)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Increasing testing and aggressive contact tracing program  </a:t>
            </a: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5.)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Building more healthcare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capacity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592455" algn="l"/>
              </a:tabLst>
            </a:pP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6.)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Face covering wearing</a:t>
            </a: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culture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592455" algn="l"/>
              </a:tabLst>
            </a:pPr>
            <a:r>
              <a:rPr dirty="0" sz="2200" spc="-5">
                <a:solidFill>
                  <a:srgbClr val="FFD700"/>
                </a:solidFill>
                <a:latin typeface="Trebuchet MS"/>
                <a:cs typeface="Trebuchet MS"/>
              </a:rPr>
              <a:t>7.)	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Excellent hygiene at all times (hand</a:t>
            </a:r>
            <a:r>
              <a:rPr dirty="0" sz="2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washing)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450" y="195640"/>
            <a:ext cx="14732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/>
              <a:t>TAKEAWAYS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31558" y="834597"/>
            <a:ext cx="8602345" cy="338518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400685" marR="14604" indent="-388620">
              <a:lnSpc>
                <a:spcPts val="2580"/>
              </a:lnSpc>
              <a:spcBef>
                <a:spcPts val="434"/>
              </a:spcBef>
              <a:buChar char="•"/>
              <a:tabLst>
                <a:tab pos="400685" algn="l"/>
                <a:tab pos="401320" algn="l"/>
                <a:tab pos="1090295" algn="l"/>
                <a:tab pos="2018030" algn="l"/>
                <a:tab pos="3482975" algn="l"/>
                <a:tab pos="5386705" algn="l"/>
                <a:tab pos="6223000" algn="l"/>
                <a:tab pos="7268209" algn="l"/>
                <a:tab pos="7807959" algn="l"/>
              </a:tabLst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e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mus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maintai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n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sustainable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,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hig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h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f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social  distancing</a:t>
            </a:r>
            <a:endParaRPr sz="2400">
              <a:latin typeface="Trebuchet MS"/>
              <a:cs typeface="Trebuchet MS"/>
            </a:endParaRPr>
          </a:p>
          <a:p>
            <a:pPr marL="400685" marR="13335" indent="-388620">
              <a:lnSpc>
                <a:spcPts val="2630"/>
              </a:lnSpc>
              <a:buChar char="•"/>
              <a:tabLst>
                <a:tab pos="400685" algn="l"/>
                <a:tab pos="401320" algn="l"/>
              </a:tabLst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Seniors and vulnerable populations need to maintain even  higher levels of social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distancing.</a:t>
            </a:r>
            <a:endParaRPr sz="2400">
              <a:latin typeface="Trebuchet MS"/>
              <a:cs typeface="Trebuchet MS"/>
            </a:endParaRPr>
          </a:p>
          <a:p>
            <a:pPr marL="400685" indent="-388620">
              <a:lnSpc>
                <a:spcPts val="2445"/>
              </a:lnSpc>
              <a:buChar char="•"/>
              <a:tabLst>
                <a:tab pos="400685" algn="l"/>
                <a:tab pos="401320" algn="l"/>
                <a:tab pos="1214755" algn="l"/>
                <a:tab pos="3067685" algn="l"/>
                <a:tab pos="4403090" algn="l"/>
                <a:tab pos="6411595" algn="l"/>
                <a:tab pos="7663815" algn="l"/>
              </a:tabLst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Eac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h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interventio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n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(testing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,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containment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,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wearin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g	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masks,</a:t>
            </a:r>
            <a:endParaRPr sz="2400">
              <a:latin typeface="Trebuchet MS"/>
              <a:cs typeface="Trebuchet MS"/>
            </a:endParaRPr>
          </a:p>
          <a:p>
            <a:pPr algn="just" marL="400685" marR="10795">
              <a:lnSpc>
                <a:spcPts val="2630"/>
              </a:lnSpc>
              <a:spcBef>
                <a:spcPts val="170"/>
              </a:spcBef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sustainable social distancing, strong precautions for seniors  and vulnerable populations) alone does not keep us below  hospital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capacity.</a:t>
            </a:r>
            <a:endParaRPr sz="2400">
              <a:latin typeface="Trebuchet MS"/>
              <a:cs typeface="Trebuchet MS"/>
            </a:endParaRPr>
          </a:p>
          <a:p>
            <a:pPr algn="just" marL="400685" indent="-322580">
              <a:lnSpc>
                <a:spcPts val="2440"/>
              </a:lnSpc>
              <a:buSzPct val="58333"/>
              <a:buChar char="•"/>
              <a:tabLst>
                <a:tab pos="401320" algn="l"/>
              </a:tabLst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successful</a:t>
            </a:r>
            <a:r>
              <a:rPr dirty="0" sz="24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strategy</a:t>
            </a:r>
            <a:r>
              <a:rPr dirty="0" sz="2400" spc="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24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combination</a:t>
            </a:r>
            <a:r>
              <a:rPr dirty="0" sz="24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24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2400" spc="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2400" spc="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endParaRPr sz="2400">
              <a:latin typeface="Trebuchet MS"/>
              <a:cs typeface="Trebuchet MS"/>
            </a:endParaRPr>
          </a:p>
          <a:p>
            <a:pPr marL="400685">
              <a:lnSpc>
                <a:spcPts val="2750"/>
              </a:lnSpc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interventions.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3" cy="466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1029" y="4660406"/>
            <a:ext cx="287972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165" b="1">
                <a:solidFill>
                  <a:srgbClr val="03185D"/>
                </a:solidFill>
                <a:latin typeface="Arial"/>
                <a:cs typeface="Arial"/>
              </a:rPr>
              <a:t>#DoingMyPartCO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1588" y="4236619"/>
            <a:ext cx="2832735" cy="9188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50" spc="-290" b="1">
                <a:solidFill>
                  <a:srgbClr val="542A48"/>
                </a:solidFill>
                <a:latin typeface="Arial"/>
                <a:cs typeface="Arial"/>
              </a:rPr>
              <a:t>s </a:t>
            </a:r>
            <a:r>
              <a:rPr dirty="0" sz="1900" spc="-190">
                <a:solidFill>
                  <a:srgbClr val="010101"/>
                </a:solidFill>
                <a:latin typeface="Arial"/>
                <a:cs typeface="Arial"/>
              </a:rPr>
              <a:t>I </a:t>
            </a:r>
            <a:r>
              <a:rPr dirty="0" sz="1500" spc="-225">
                <a:solidFill>
                  <a:srgbClr val="010101"/>
                </a:solidFill>
                <a:latin typeface="Arial"/>
                <a:cs typeface="Arial"/>
              </a:rPr>
              <a:t>GOVERNOR </a:t>
            </a:r>
            <a:r>
              <a:rPr dirty="0" sz="1500" spc="-50">
                <a:solidFill>
                  <a:srgbClr val="010101"/>
                </a:solidFill>
                <a:latin typeface="Arial"/>
                <a:cs typeface="Arial"/>
              </a:rPr>
              <a:t>JARED</a:t>
            </a:r>
            <a:r>
              <a:rPr dirty="0" sz="1500" spc="28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z="1700" spc="-165">
                <a:solidFill>
                  <a:srgbClr val="010101"/>
                </a:solidFill>
                <a:latin typeface="Times New Roman"/>
                <a:cs typeface="Times New Roman"/>
              </a:rPr>
              <a:t>POLIS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25" y="863849"/>
            <a:ext cx="932274" cy="932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1437" y="2239750"/>
            <a:ext cx="1037249" cy="103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25" y="3545675"/>
            <a:ext cx="932274" cy="932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5100" y="1157750"/>
            <a:ext cx="1037249" cy="103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45100" y="2670500"/>
            <a:ext cx="1037249" cy="1037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17550" y="963734"/>
            <a:ext cx="2760980" cy="68453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Vulnerable populations and older  adults must stay at home except  when absolutely</a:t>
            </a:r>
            <a:r>
              <a:rPr dirty="0" sz="145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necessary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8299" y="2444984"/>
            <a:ext cx="2084070" cy="46545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No group gatherings</a:t>
            </a:r>
            <a:r>
              <a:rPr dirty="0" sz="145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over  10</a:t>
            </a:r>
            <a:r>
              <a:rPr dirty="0" sz="145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8299" y="3518034"/>
            <a:ext cx="3041650" cy="90360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Critical businesses remain open with  strict precautions (social distancing,  masks for all employees, more  frequent cleanings,</a:t>
            </a:r>
            <a:r>
              <a:rPr dirty="0" sz="145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etc.)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5375" y="1223321"/>
            <a:ext cx="2647315" cy="90360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Retail businesses open for  curbside delivery and phased-in  public opening with strict  precautions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5375" y="2706664"/>
            <a:ext cx="2669540" cy="90360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Restaurants and bars remain  closed except for  takeout/delivery. Work towards  phased</a:t>
            </a:r>
            <a:r>
              <a:rPr dirty="0" sz="145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reopening.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525" y="123807"/>
            <a:ext cx="22961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SAFER AT</a:t>
            </a:r>
            <a:r>
              <a:rPr dirty="0" sz="2400" spc="-90"/>
              <a:t> </a:t>
            </a:r>
            <a:r>
              <a:rPr dirty="0" sz="2400" spc="-5"/>
              <a:t>HOME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25" y="863849"/>
            <a:ext cx="932274" cy="932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1425" y="2053125"/>
            <a:ext cx="1037249" cy="1037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25" y="3545675"/>
            <a:ext cx="932274" cy="932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5100" y="1157750"/>
            <a:ext cx="1037249" cy="103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45100" y="2670500"/>
            <a:ext cx="1037249" cy="1037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12700" marR="308610">
              <a:lnSpc>
                <a:spcPts val="1730"/>
              </a:lnSpc>
              <a:spcBef>
                <a:spcPts val="165"/>
              </a:spcBef>
            </a:pPr>
            <a:r>
              <a:rPr dirty="0" spc="-5"/>
              <a:t>Nightclubs, gyms and spas remain  closed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/>
          </a:p>
          <a:p>
            <a:pPr marL="12700" marR="183515">
              <a:lnSpc>
                <a:spcPts val="1730"/>
              </a:lnSpc>
            </a:pPr>
            <a:r>
              <a:rPr dirty="0" spc="-5"/>
              <a:t>Elective medical and dental  procedures begin, with strict  precautions to ensure adequate  personal protective equipment and  the ability to meet critical care  needs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/>
          </a:p>
          <a:p>
            <a:pPr marL="12700" marR="5080">
              <a:lnSpc>
                <a:spcPts val="1730"/>
              </a:lnSpc>
            </a:pPr>
            <a:r>
              <a:rPr dirty="0" spc="-5"/>
              <a:t>Personal services (salons, dog  grooming, personal training, etc) will  open with strict</a:t>
            </a:r>
            <a:r>
              <a:rPr dirty="0" spc="-20"/>
              <a:t> </a:t>
            </a:r>
            <a:r>
              <a:rPr dirty="0" spc="-5"/>
              <a:t>precautions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5375" y="1454928"/>
            <a:ext cx="2536825" cy="46545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K-12 schools remain closed for  the 2019-2020 school</a:t>
            </a:r>
            <a:r>
              <a:rPr dirty="0" sz="14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5375" y="2736220"/>
            <a:ext cx="2782570" cy="90360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165"/>
              </a:spcBef>
            </a:pP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Telecommuting continues for  offices. Starting May 4, up to 50%  of staff can work in person (with  social distancing in</a:t>
            </a:r>
            <a:r>
              <a:rPr dirty="0" sz="145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FFFFFF"/>
                </a:solidFill>
                <a:latin typeface="Trebuchet MS"/>
                <a:cs typeface="Trebuchet MS"/>
              </a:rPr>
              <a:t>place)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525" y="123807"/>
            <a:ext cx="22961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SAFER AT</a:t>
            </a:r>
            <a:r>
              <a:rPr dirty="0" sz="2400" spc="-90"/>
              <a:t> </a:t>
            </a:r>
            <a:r>
              <a:rPr dirty="0" sz="2400" spc="-5"/>
              <a:t>HOME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3400" y="1253830"/>
          <a:ext cx="8358505" cy="229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755"/>
                <a:gridCol w="4072254"/>
                <a:gridCol w="448310"/>
                <a:gridCol w="3514724"/>
              </a:tblGrid>
              <a:tr h="204092">
                <a:tc>
                  <a:txBody>
                    <a:bodyPr/>
                    <a:lstStyle/>
                    <a:p>
                      <a:pPr marL="31750">
                        <a:lnSpc>
                          <a:spcPts val="150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0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Continuing to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stay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 home as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much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possible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0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0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free-for-all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if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leave, do it for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very specific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tasks.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 opportunity to leave the house as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much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older adults and/or have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chronic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 possible and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spread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virus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MUST stay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 home unless</a:t>
                      </a:r>
                      <a:r>
                        <a:rPr dirty="0" sz="14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necessary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 excuse to not wear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facial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covering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Continuing to wear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facial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covering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hug or give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handshake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practice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distancing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6ft.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Going to the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mountains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spend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Recreating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close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4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weekend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Conducting unnecessary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travel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Continuing to limit interactions to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Having parties or get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togethers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9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household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55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50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Pick up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soccer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games or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neighborhood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4092">
                <a:tc>
                  <a:txBody>
                    <a:bodyPr/>
                    <a:lstStyle/>
                    <a:p>
                      <a:pPr marL="31750">
                        <a:lnSpc>
                          <a:spcPts val="1505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➔</a:t>
                      </a:r>
                      <a:endParaRPr sz="14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0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Gatherings no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than 10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people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505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BBQ’s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52400" y="555375"/>
            <a:ext cx="8839199" cy="39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100" y="184908"/>
            <a:ext cx="51523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LET’S EXPLAIN IN COLORADO</a:t>
            </a:r>
            <a:r>
              <a:rPr dirty="0" sz="2400" spc="-85"/>
              <a:t> </a:t>
            </a:r>
            <a:r>
              <a:rPr dirty="0" sz="2400" spc="-5"/>
              <a:t>TERMS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04813" y="696224"/>
            <a:ext cx="8134375" cy="390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28574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305699" y="590399"/>
                </a:move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1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58866" y="40683"/>
                </a:lnTo>
                <a:lnTo>
                  <a:pt x="316659" y="40683"/>
                </a:lnTo>
                <a:lnTo>
                  <a:pt x="268250" y="42998"/>
                </a:lnTo>
                <a:lnTo>
                  <a:pt x="220770" y="53826"/>
                </a:lnTo>
                <a:lnTo>
                  <a:pt x="175514" y="73219"/>
                </a:lnTo>
                <a:lnTo>
                  <a:pt x="133776" y="101226"/>
                </a:lnTo>
                <a:lnTo>
                  <a:pt x="162679" y="129123"/>
                </a:lnTo>
                <a:lnTo>
                  <a:pt x="104585" y="129123"/>
                </a:lnTo>
                <a:lnTo>
                  <a:pt x="75217" y="169070"/>
                </a:lnTo>
                <a:lnTo>
                  <a:pt x="54801" y="212438"/>
                </a:lnTo>
                <a:lnTo>
                  <a:pt x="43292" y="257983"/>
                </a:lnTo>
                <a:lnTo>
                  <a:pt x="40641" y="304464"/>
                </a:lnTo>
                <a:lnTo>
                  <a:pt x="46802" y="350636"/>
                </a:lnTo>
                <a:lnTo>
                  <a:pt x="61728" y="395258"/>
                </a:lnTo>
                <a:lnTo>
                  <a:pt x="85372" y="437086"/>
                </a:lnTo>
                <a:lnTo>
                  <a:pt x="117686" y="474877"/>
                </a:lnTo>
                <a:lnTo>
                  <a:pt x="156875" y="506099"/>
                </a:lnTo>
                <a:lnTo>
                  <a:pt x="200309" y="529014"/>
                </a:lnTo>
                <a:lnTo>
                  <a:pt x="246696" y="543570"/>
                </a:lnTo>
                <a:lnTo>
                  <a:pt x="294740" y="549716"/>
                </a:lnTo>
                <a:lnTo>
                  <a:pt x="459090" y="549716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close/>
              </a:path>
              <a:path w="611504" h="590550">
                <a:moveTo>
                  <a:pt x="557729" y="461276"/>
                </a:moveTo>
                <a:lnTo>
                  <a:pt x="506813" y="461276"/>
                </a:lnTo>
                <a:lnTo>
                  <a:pt x="536182" y="421329"/>
                </a:lnTo>
                <a:lnTo>
                  <a:pt x="556598" y="377961"/>
                </a:lnTo>
                <a:lnTo>
                  <a:pt x="568107" y="332416"/>
                </a:lnTo>
                <a:lnTo>
                  <a:pt x="570758" y="285935"/>
                </a:lnTo>
                <a:lnTo>
                  <a:pt x="564597" y="239763"/>
                </a:lnTo>
                <a:lnTo>
                  <a:pt x="549671" y="195141"/>
                </a:lnTo>
                <a:lnTo>
                  <a:pt x="526027" y="153313"/>
                </a:lnTo>
                <a:lnTo>
                  <a:pt x="493712" y="115522"/>
                </a:lnTo>
                <a:lnTo>
                  <a:pt x="454524" y="84300"/>
                </a:lnTo>
                <a:lnTo>
                  <a:pt x="411090" y="61385"/>
                </a:lnTo>
                <a:lnTo>
                  <a:pt x="364703" y="46829"/>
                </a:lnTo>
                <a:lnTo>
                  <a:pt x="316659" y="40683"/>
                </a:lnTo>
                <a:lnTo>
                  <a:pt x="458866" y="40683"/>
                </a:lnTo>
                <a:lnTo>
                  <a:pt x="521862" y="86462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7729" y="461276"/>
                </a:lnTo>
                <a:close/>
              </a:path>
              <a:path w="611504" h="590550">
                <a:moveTo>
                  <a:pt x="459090" y="549716"/>
                </a:moveTo>
                <a:lnTo>
                  <a:pt x="294740" y="549716"/>
                </a:lnTo>
                <a:lnTo>
                  <a:pt x="343149" y="547401"/>
                </a:lnTo>
                <a:lnTo>
                  <a:pt x="390629" y="536573"/>
                </a:lnTo>
                <a:lnTo>
                  <a:pt x="435885" y="517180"/>
                </a:lnTo>
                <a:lnTo>
                  <a:pt x="477623" y="489172"/>
                </a:lnTo>
                <a:lnTo>
                  <a:pt x="104585" y="129123"/>
                </a:lnTo>
                <a:lnTo>
                  <a:pt x="162679" y="129123"/>
                </a:lnTo>
                <a:lnTo>
                  <a:pt x="506813" y="461276"/>
                </a:lnTo>
                <a:lnTo>
                  <a:pt x="557729" y="461276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59090" y="549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28574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0" y="295199"/>
                </a:move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2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85150" y="56211"/>
                </a:lnTo>
                <a:lnTo>
                  <a:pt x="521862" y="86461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62351" y="358208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4" h="421004">
                <a:moveTo>
                  <a:pt x="373037" y="420592"/>
                </a:moveTo>
                <a:lnTo>
                  <a:pt x="402406" y="380645"/>
                </a:lnTo>
                <a:lnTo>
                  <a:pt x="422822" y="337278"/>
                </a:lnTo>
                <a:lnTo>
                  <a:pt x="434331" y="291732"/>
                </a:lnTo>
                <a:lnTo>
                  <a:pt x="436982" y="245252"/>
                </a:lnTo>
                <a:lnTo>
                  <a:pt x="430820" y="199079"/>
                </a:lnTo>
                <a:lnTo>
                  <a:pt x="415894" y="154458"/>
                </a:lnTo>
                <a:lnTo>
                  <a:pt x="392251" y="112630"/>
                </a:lnTo>
                <a:lnTo>
                  <a:pt x="359936" y="74838"/>
                </a:lnTo>
                <a:lnTo>
                  <a:pt x="320748" y="43617"/>
                </a:lnTo>
                <a:lnTo>
                  <a:pt x="277314" y="20702"/>
                </a:lnTo>
                <a:lnTo>
                  <a:pt x="230927" y="6146"/>
                </a:lnTo>
                <a:lnTo>
                  <a:pt x="182883" y="0"/>
                </a:lnTo>
                <a:lnTo>
                  <a:pt x="134474" y="2315"/>
                </a:lnTo>
                <a:lnTo>
                  <a:pt x="86994" y="13143"/>
                </a:lnTo>
                <a:lnTo>
                  <a:pt x="41738" y="32535"/>
                </a:lnTo>
                <a:lnTo>
                  <a:pt x="0" y="60543"/>
                </a:lnTo>
                <a:lnTo>
                  <a:pt x="373037" y="42059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69216" y="367052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4" h="421004">
                <a:moveTo>
                  <a:pt x="63944" y="0"/>
                </a:moveTo>
                <a:lnTo>
                  <a:pt x="34575" y="39947"/>
                </a:lnTo>
                <a:lnTo>
                  <a:pt x="14160" y="83314"/>
                </a:lnTo>
                <a:lnTo>
                  <a:pt x="2650" y="128860"/>
                </a:lnTo>
                <a:lnTo>
                  <a:pt x="0" y="175340"/>
                </a:lnTo>
                <a:lnTo>
                  <a:pt x="6161" y="221513"/>
                </a:lnTo>
                <a:lnTo>
                  <a:pt x="21087" y="266134"/>
                </a:lnTo>
                <a:lnTo>
                  <a:pt x="44731" y="307962"/>
                </a:lnTo>
                <a:lnTo>
                  <a:pt x="77045" y="345753"/>
                </a:lnTo>
                <a:lnTo>
                  <a:pt x="116233" y="376975"/>
                </a:lnTo>
                <a:lnTo>
                  <a:pt x="159668" y="399890"/>
                </a:lnTo>
                <a:lnTo>
                  <a:pt x="206054" y="414446"/>
                </a:lnTo>
                <a:lnTo>
                  <a:pt x="254099" y="420592"/>
                </a:lnTo>
                <a:lnTo>
                  <a:pt x="302508" y="418277"/>
                </a:lnTo>
                <a:lnTo>
                  <a:pt x="349987" y="407449"/>
                </a:lnTo>
                <a:lnTo>
                  <a:pt x="395243" y="388057"/>
                </a:lnTo>
                <a:lnTo>
                  <a:pt x="436982" y="360049"/>
                </a:lnTo>
                <a:lnTo>
                  <a:pt x="6394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97425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305699" y="590399"/>
                </a:move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1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58866" y="40683"/>
                </a:lnTo>
                <a:lnTo>
                  <a:pt x="316659" y="40683"/>
                </a:lnTo>
                <a:lnTo>
                  <a:pt x="268250" y="42998"/>
                </a:lnTo>
                <a:lnTo>
                  <a:pt x="220771" y="53826"/>
                </a:lnTo>
                <a:lnTo>
                  <a:pt x="175515" y="73219"/>
                </a:lnTo>
                <a:lnTo>
                  <a:pt x="133776" y="101226"/>
                </a:lnTo>
                <a:lnTo>
                  <a:pt x="162679" y="129123"/>
                </a:lnTo>
                <a:lnTo>
                  <a:pt x="104585" y="129123"/>
                </a:lnTo>
                <a:lnTo>
                  <a:pt x="75217" y="169070"/>
                </a:lnTo>
                <a:lnTo>
                  <a:pt x="54801" y="212438"/>
                </a:lnTo>
                <a:lnTo>
                  <a:pt x="43292" y="257983"/>
                </a:lnTo>
                <a:lnTo>
                  <a:pt x="40641" y="304464"/>
                </a:lnTo>
                <a:lnTo>
                  <a:pt x="46802" y="350636"/>
                </a:lnTo>
                <a:lnTo>
                  <a:pt x="61729" y="395258"/>
                </a:lnTo>
                <a:lnTo>
                  <a:pt x="85372" y="437086"/>
                </a:lnTo>
                <a:lnTo>
                  <a:pt x="117687" y="474877"/>
                </a:lnTo>
                <a:lnTo>
                  <a:pt x="156875" y="506099"/>
                </a:lnTo>
                <a:lnTo>
                  <a:pt x="200309" y="529014"/>
                </a:lnTo>
                <a:lnTo>
                  <a:pt x="246696" y="543570"/>
                </a:lnTo>
                <a:lnTo>
                  <a:pt x="294740" y="549716"/>
                </a:lnTo>
                <a:lnTo>
                  <a:pt x="459090" y="549716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close/>
              </a:path>
              <a:path w="611504" h="590550">
                <a:moveTo>
                  <a:pt x="557729" y="461276"/>
                </a:moveTo>
                <a:lnTo>
                  <a:pt x="506813" y="461276"/>
                </a:lnTo>
                <a:lnTo>
                  <a:pt x="536182" y="421329"/>
                </a:lnTo>
                <a:lnTo>
                  <a:pt x="556598" y="377961"/>
                </a:lnTo>
                <a:lnTo>
                  <a:pt x="568107" y="332416"/>
                </a:lnTo>
                <a:lnTo>
                  <a:pt x="570758" y="285935"/>
                </a:lnTo>
                <a:lnTo>
                  <a:pt x="564596" y="239763"/>
                </a:lnTo>
                <a:lnTo>
                  <a:pt x="549670" y="195141"/>
                </a:lnTo>
                <a:lnTo>
                  <a:pt x="526026" y="153313"/>
                </a:lnTo>
                <a:lnTo>
                  <a:pt x="493712" y="115522"/>
                </a:lnTo>
                <a:lnTo>
                  <a:pt x="454524" y="84300"/>
                </a:lnTo>
                <a:lnTo>
                  <a:pt x="411090" y="61385"/>
                </a:lnTo>
                <a:lnTo>
                  <a:pt x="364703" y="46829"/>
                </a:lnTo>
                <a:lnTo>
                  <a:pt x="316659" y="40683"/>
                </a:lnTo>
                <a:lnTo>
                  <a:pt x="458866" y="40683"/>
                </a:lnTo>
                <a:lnTo>
                  <a:pt x="521862" y="86462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7729" y="461276"/>
                </a:lnTo>
                <a:close/>
              </a:path>
              <a:path w="611504" h="590550">
                <a:moveTo>
                  <a:pt x="459090" y="549716"/>
                </a:moveTo>
                <a:lnTo>
                  <a:pt x="294740" y="549716"/>
                </a:lnTo>
                <a:lnTo>
                  <a:pt x="343149" y="547401"/>
                </a:lnTo>
                <a:lnTo>
                  <a:pt x="390628" y="536573"/>
                </a:lnTo>
                <a:lnTo>
                  <a:pt x="435884" y="517180"/>
                </a:lnTo>
                <a:lnTo>
                  <a:pt x="477623" y="489172"/>
                </a:lnTo>
                <a:lnTo>
                  <a:pt x="104585" y="129123"/>
                </a:lnTo>
                <a:lnTo>
                  <a:pt x="162679" y="129123"/>
                </a:lnTo>
                <a:lnTo>
                  <a:pt x="506813" y="461276"/>
                </a:lnTo>
                <a:lnTo>
                  <a:pt x="557729" y="461276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59090" y="549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97425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0" y="295199"/>
                </a:move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2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85150" y="56211"/>
                </a:lnTo>
                <a:lnTo>
                  <a:pt x="521862" y="86461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31201" y="358208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5" h="421004">
                <a:moveTo>
                  <a:pt x="373037" y="420592"/>
                </a:moveTo>
                <a:lnTo>
                  <a:pt x="402406" y="380645"/>
                </a:lnTo>
                <a:lnTo>
                  <a:pt x="422821" y="337278"/>
                </a:lnTo>
                <a:lnTo>
                  <a:pt x="434331" y="291732"/>
                </a:lnTo>
                <a:lnTo>
                  <a:pt x="436981" y="245252"/>
                </a:lnTo>
                <a:lnTo>
                  <a:pt x="430820" y="199079"/>
                </a:lnTo>
                <a:lnTo>
                  <a:pt x="415894" y="154458"/>
                </a:lnTo>
                <a:lnTo>
                  <a:pt x="392250" y="112630"/>
                </a:lnTo>
                <a:lnTo>
                  <a:pt x="359935" y="74838"/>
                </a:lnTo>
                <a:lnTo>
                  <a:pt x="320747" y="43617"/>
                </a:lnTo>
                <a:lnTo>
                  <a:pt x="277313" y="20702"/>
                </a:lnTo>
                <a:lnTo>
                  <a:pt x="230927" y="6146"/>
                </a:lnTo>
                <a:lnTo>
                  <a:pt x="182882" y="0"/>
                </a:lnTo>
                <a:lnTo>
                  <a:pt x="134474" y="2315"/>
                </a:lnTo>
                <a:lnTo>
                  <a:pt x="86994" y="13143"/>
                </a:lnTo>
                <a:lnTo>
                  <a:pt x="41738" y="32535"/>
                </a:lnTo>
                <a:lnTo>
                  <a:pt x="0" y="60543"/>
                </a:lnTo>
                <a:lnTo>
                  <a:pt x="373037" y="42059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38066" y="367052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5" h="421004">
                <a:moveTo>
                  <a:pt x="63944" y="0"/>
                </a:moveTo>
                <a:lnTo>
                  <a:pt x="34575" y="39947"/>
                </a:lnTo>
                <a:lnTo>
                  <a:pt x="14160" y="83314"/>
                </a:lnTo>
                <a:lnTo>
                  <a:pt x="2650" y="128860"/>
                </a:lnTo>
                <a:lnTo>
                  <a:pt x="0" y="175340"/>
                </a:lnTo>
                <a:lnTo>
                  <a:pt x="6161" y="221513"/>
                </a:lnTo>
                <a:lnTo>
                  <a:pt x="21087" y="266134"/>
                </a:lnTo>
                <a:lnTo>
                  <a:pt x="44731" y="307962"/>
                </a:lnTo>
                <a:lnTo>
                  <a:pt x="77045" y="345753"/>
                </a:lnTo>
                <a:lnTo>
                  <a:pt x="116234" y="376975"/>
                </a:lnTo>
                <a:lnTo>
                  <a:pt x="159668" y="399890"/>
                </a:lnTo>
                <a:lnTo>
                  <a:pt x="206054" y="414446"/>
                </a:lnTo>
                <a:lnTo>
                  <a:pt x="254098" y="420592"/>
                </a:lnTo>
                <a:lnTo>
                  <a:pt x="302507" y="418277"/>
                </a:lnTo>
                <a:lnTo>
                  <a:pt x="349987" y="407449"/>
                </a:lnTo>
                <a:lnTo>
                  <a:pt x="395243" y="388057"/>
                </a:lnTo>
                <a:lnTo>
                  <a:pt x="436981" y="360049"/>
                </a:lnTo>
                <a:lnTo>
                  <a:pt x="6394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76824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305699" y="590399"/>
                </a:move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1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58866" y="40683"/>
                </a:lnTo>
                <a:lnTo>
                  <a:pt x="316659" y="40683"/>
                </a:lnTo>
                <a:lnTo>
                  <a:pt x="268250" y="42998"/>
                </a:lnTo>
                <a:lnTo>
                  <a:pt x="220771" y="53826"/>
                </a:lnTo>
                <a:lnTo>
                  <a:pt x="175515" y="73219"/>
                </a:lnTo>
                <a:lnTo>
                  <a:pt x="133776" y="101226"/>
                </a:lnTo>
                <a:lnTo>
                  <a:pt x="162679" y="129123"/>
                </a:lnTo>
                <a:lnTo>
                  <a:pt x="104585" y="129123"/>
                </a:lnTo>
                <a:lnTo>
                  <a:pt x="75217" y="169070"/>
                </a:lnTo>
                <a:lnTo>
                  <a:pt x="54801" y="212438"/>
                </a:lnTo>
                <a:lnTo>
                  <a:pt x="43292" y="257983"/>
                </a:lnTo>
                <a:lnTo>
                  <a:pt x="40641" y="304464"/>
                </a:lnTo>
                <a:lnTo>
                  <a:pt x="46803" y="350636"/>
                </a:lnTo>
                <a:lnTo>
                  <a:pt x="61729" y="395258"/>
                </a:lnTo>
                <a:lnTo>
                  <a:pt x="85373" y="437086"/>
                </a:lnTo>
                <a:lnTo>
                  <a:pt x="117687" y="474877"/>
                </a:lnTo>
                <a:lnTo>
                  <a:pt x="156875" y="506099"/>
                </a:lnTo>
                <a:lnTo>
                  <a:pt x="200309" y="529014"/>
                </a:lnTo>
                <a:lnTo>
                  <a:pt x="246696" y="543570"/>
                </a:lnTo>
                <a:lnTo>
                  <a:pt x="294740" y="549716"/>
                </a:lnTo>
                <a:lnTo>
                  <a:pt x="459090" y="549716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close/>
              </a:path>
              <a:path w="611504" h="590550">
                <a:moveTo>
                  <a:pt x="557729" y="461276"/>
                </a:moveTo>
                <a:lnTo>
                  <a:pt x="506813" y="461276"/>
                </a:lnTo>
                <a:lnTo>
                  <a:pt x="536182" y="421329"/>
                </a:lnTo>
                <a:lnTo>
                  <a:pt x="556598" y="377961"/>
                </a:lnTo>
                <a:lnTo>
                  <a:pt x="568107" y="332416"/>
                </a:lnTo>
                <a:lnTo>
                  <a:pt x="570758" y="285935"/>
                </a:lnTo>
                <a:lnTo>
                  <a:pt x="564596" y="239763"/>
                </a:lnTo>
                <a:lnTo>
                  <a:pt x="549670" y="195141"/>
                </a:lnTo>
                <a:lnTo>
                  <a:pt x="526026" y="153313"/>
                </a:lnTo>
                <a:lnTo>
                  <a:pt x="493712" y="115522"/>
                </a:lnTo>
                <a:lnTo>
                  <a:pt x="454524" y="84300"/>
                </a:lnTo>
                <a:lnTo>
                  <a:pt x="411090" y="61385"/>
                </a:lnTo>
                <a:lnTo>
                  <a:pt x="364703" y="46829"/>
                </a:lnTo>
                <a:lnTo>
                  <a:pt x="316659" y="40683"/>
                </a:lnTo>
                <a:lnTo>
                  <a:pt x="458866" y="40683"/>
                </a:lnTo>
                <a:lnTo>
                  <a:pt x="521862" y="86462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7729" y="461276"/>
                </a:lnTo>
                <a:close/>
              </a:path>
              <a:path w="611504" h="590550">
                <a:moveTo>
                  <a:pt x="459090" y="549716"/>
                </a:moveTo>
                <a:lnTo>
                  <a:pt x="294740" y="549716"/>
                </a:lnTo>
                <a:lnTo>
                  <a:pt x="343149" y="547401"/>
                </a:lnTo>
                <a:lnTo>
                  <a:pt x="390628" y="536573"/>
                </a:lnTo>
                <a:lnTo>
                  <a:pt x="435884" y="517180"/>
                </a:lnTo>
                <a:lnTo>
                  <a:pt x="477623" y="489172"/>
                </a:lnTo>
                <a:lnTo>
                  <a:pt x="104585" y="129123"/>
                </a:lnTo>
                <a:lnTo>
                  <a:pt x="162679" y="129123"/>
                </a:lnTo>
                <a:lnTo>
                  <a:pt x="506813" y="461276"/>
                </a:lnTo>
                <a:lnTo>
                  <a:pt x="557729" y="461276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59090" y="549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76824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0" y="295199"/>
                </a:move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2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85150" y="56211"/>
                </a:lnTo>
                <a:lnTo>
                  <a:pt x="521862" y="86461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0601" y="358208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5" h="421004">
                <a:moveTo>
                  <a:pt x="373037" y="420592"/>
                </a:moveTo>
                <a:lnTo>
                  <a:pt x="402406" y="380645"/>
                </a:lnTo>
                <a:lnTo>
                  <a:pt x="422821" y="337278"/>
                </a:lnTo>
                <a:lnTo>
                  <a:pt x="434331" y="291732"/>
                </a:lnTo>
                <a:lnTo>
                  <a:pt x="436981" y="245252"/>
                </a:lnTo>
                <a:lnTo>
                  <a:pt x="430820" y="199079"/>
                </a:lnTo>
                <a:lnTo>
                  <a:pt x="415894" y="154458"/>
                </a:lnTo>
                <a:lnTo>
                  <a:pt x="392250" y="112630"/>
                </a:lnTo>
                <a:lnTo>
                  <a:pt x="359935" y="74838"/>
                </a:lnTo>
                <a:lnTo>
                  <a:pt x="320747" y="43617"/>
                </a:lnTo>
                <a:lnTo>
                  <a:pt x="277313" y="20702"/>
                </a:lnTo>
                <a:lnTo>
                  <a:pt x="230927" y="6146"/>
                </a:lnTo>
                <a:lnTo>
                  <a:pt x="182882" y="0"/>
                </a:lnTo>
                <a:lnTo>
                  <a:pt x="134474" y="2315"/>
                </a:lnTo>
                <a:lnTo>
                  <a:pt x="86994" y="13143"/>
                </a:lnTo>
                <a:lnTo>
                  <a:pt x="41738" y="32535"/>
                </a:lnTo>
                <a:lnTo>
                  <a:pt x="0" y="60543"/>
                </a:lnTo>
                <a:lnTo>
                  <a:pt x="373037" y="42059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17466" y="367052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5" h="421004">
                <a:moveTo>
                  <a:pt x="63944" y="0"/>
                </a:moveTo>
                <a:lnTo>
                  <a:pt x="34575" y="39947"/>
                </a:lnTo>
                <a:lnTo>
                  <a:pt x="14159" y="83314"/>
                </a:lnTo>
                <a:lnTo>
                  <a:pt x="2650" y="128860"/>
                </a:lnTo>
                <a:lnTo>
                  <a:pt x="0" y="175340"/>
                </a:lnTo>
                <a:lnTo>
                  <a:pt x="6161" y="221513"/>
                </a:lnTo>
                <a:lnTo>
                  <a:pt x="21087" y="266134"/>
                </a:lnTo>
                <a:lnTo>
                  <a:pt x="44731" y="307962"/>
                </a:lnTo>
                <a:lnTo>
                  <a:pt x="77045" y="345753"/>
                </a:lnTo>
                <a:lnTo>
                  <a:pt x="116233" y="376975"/>
                </a:lnTo>
                <a:lnTo>
                  <a:pt x="159668" y="399890"/>
                </a:lnTo>
                <a:lnTo>
                  <a:pt x="206054" y="414446"/>
                </a:lnTo>
                <a:lnTo>
                  <a:pt x="254098" y="420592"/>
                </a:lnTo>
                <a:lnTo>
                  <a:pt x="302507" y="418277"/>
                </a:lnTo>
                <a:lnTo>
                  <a:pt x="349986" y="407449"/>
                </a:lnTo>
                <a:lnTo>
                  <a:pt x="395242" y="388057"/>
                </a:lnTo>
                <a:lnTo>
                  <a:pt x="436981" y="360049"/>
                </a:lnTo>
                <a:lnTo>
                  <a:pt x="6394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56225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305699" y="590399"/>
                </a:move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1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58866" y="40683"/>
                </a:lnTo>
                <a:lnTo>
                  <a:pt x="316659" y="40683"/>
                </a:lnTo>
                <a:lnTo>
                  <a:pt x="268250" y="42998"/>
                </a:lnTo>
                <a:lnTo>
                  <a:pt x="220771" y="53826"/>
                </a:lnTo>
                <a:lnTo>
                  <a:pt x="175515" y="73219"/>
                </a:lnTo>
                <a:lnTo>
                  <a:pt x="133776" y="101226"/>
                </a:lnTo>
                <a:lnTo>
                  <a:pt x="162679" y="129123"/>
                </a:lnTo>
                <a:lnTo>
                  <a:pt x="104585" y="129123"/>
                </a:lnTo>
                <a:lnTo>
                  <a:pt x="75217" y="169070"/>
                </a:lnTo>
                <a:lnTo>
                  <a:pt x="54801" y="212438"/>
                </a:lnTo>
                <a:lnTo>
                  <a:pt x="43292" y="257983"/>
                </a:lnTo>
                <a:lnTo>
                  <a:pt x="40641" y="304464"/>
                </a:lnTo>
                <a:lnTo>
                  <a:pt x="46803" y="350636"/>
                </a:lnTo>
                <a:lnTo>
                  <a:pt x="61729" y="395258"/>
                </a:lnTo>
                <a:lnTo>
                  <a:pt x="85373" y="437086"/>
                </a:lnTo>
                <a:lnTo>
                  <a:pt x="117687" y="474877"/>
                </a:lnTo>
                <a:lnTo>
                  <a:pt x="156875" y="506099"/>
                </a:lnTo>
                <a:lnTo>
                  <a:pt x="200309" y="529014"/>
                </a:lnTo>
                <a:lnTo>
                  <a:pt x="246696" y="543570"/>
                </a:lnTo>
                <a:lnTo>
                  <a:pt x="294740" y="549716"/>
                </a:lnTo>
                <a:lnTo>
                  <a:pt x="459090" y="549716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close/>
              </a:path>
              <a:path w="611504" h="590550">
                <a:moveTo>
                  <a:pt x="557729" y="461276"/>
                </a:moveTo>
                <a:lnTo>
                  <a:pt x="506813" y="461276"/>
                </a:lnTo>
                <a:lnTo>
                  <a:pt x="536182" y="421329"/>
                </a:lnTo>
                <a:lnTo>
                  <a:pt x="556598" y="377961"/>
                </a:lnTo>
                <a:lnTo>
                  <a:pt x="568107" y="332416"/>
                </a:lnTo>
                <a:lnTo>
                  <a:pt x="570758" y="285935"/>
                </a:lnTo>
                <a:lnTo>
                  <a:pt x="564596" y="239763"/>
                </a:lnTo>
                <a:lnTo>
                  <a:pt x="549670" y="195141"/>
                </a:lnTo>
                <a:lnTo>
                  <a:pt x="526026" y="153313"/>
                </a:lnTo>
                <a:lnTo>
                  <a:pt x="493712" y="115522"/>
                </a:lnTo>
                <a:lnTo>
                  <a:pt x="454524" y="84300"/>
                </a:lnTo>
                <a:lnTo>
                  <a:pt x="411090" y="61385"/>
                </a:lnTo>
                <a:lnTo>
                  <a:pt x="364703" y="46829"/>
                </a:lnTo>
                <a:lnTo>
                  <a:pt x="316659" y="40683"/>
                </a:lnTo>
                <a:lnTo>
                  <a:pt x="458866" y="40683"/>
                </a:lnTo>
                <a:lnTo>
                  <a:pt x="521862" y="86462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7729" y="461276"/>
                </a:lnTo>
                <a:close/>
              </a:path>
              <a:path w="611504" h="590550">
                <a:moveTo>
                  <a:pt x="459090" y="549716"/>
                </a:moveTo>
                <a:lnTo>
                  <a:pt x="294740" y="549716"/>
                </a:lnTo>
                <a:lnTo>
                  <a:pt x="343149" y="547401"/>
                </a:lnTo>
                <a:lnTo>
                  <a:pt x="390628" y="536573"/>
                </a:lnTo>
                <a:lnTo>
                  <a:pt x="435884" y="517180"/>
                </a:lnTo>
                <a:lnTo>
                  <a:pt x="477623" y="489172"/>
                </a:lnTo>
                <a:lnTo>
                  <a:pt x="104585" y="129123"/>
                </a:lnTo>
                <a:lnTo>
                  <a:pt x="162679" y="129123"/>
                </a:lnTo>
                <a:lnTo>
                  <a:pt x="506813" y="461276"/>
                </a:lnTo>
                <a:lnTo>
                  <a:pt x="557729" y="461276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59090" y="549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56225" y="3541400"/>
            <a:ext cx="611505" cy="590550"/>
          </a:xfrm>
          <a:custGeom>
            <a:avLst/>
            <a:gdLst/>
            <a:ahLst/>
            <a:cxnLst/>
            <a:rect l="l" t="t" r="r" b="b"/>
            <a:pathLst>
              <a:path w="611504" h="590550">
                <a:moveTo>
                  <a:pt x="0" y="295199"/>
                </a:moveTo>
                <a:lnTo>
                  <a:pt x="4001" y="247317"/>
                </a:lnTo>
                <a:lnTo>
                  <a:pt x="15584" y="201893"/>
                </a:lnTo>
                <a:lnTo>
                  <a:pt x="34121" y="159538"/>
                </a:lnTo>
                <a:lnTo>
                  <a:pt x="58982" y="120858"/>
                </a:lnTo>
                <a:lnTo>
                  <a:pt x="89537" y="86462"/>
                </a:lnTo>
                <a:lnTo>
                  <a:pt x="125157" y="56956"/>
                </a:lnTo>
                <a:lnTo>
                  <a:pt x="165213" y="32949"/>
                </a:lnTo>
                <a:lnTo>
                  <a:pt x="209075" y="15049"/>
                </a:lnTo>
                <a:lnTo>
                  <a:pt x="256113" y="3863"/>
                </a:lnTo>
                <a:lnTo>
                  <a:pt x="305699" y="0"/>
                </a:lnTo>
                <a:lnTo>
                  <a:pt x="353810" y="3677"/>
                </a:lnTo>
                <a:lnTo>
                  <a:pt x="400303" y="14490"/>
                </a:lnTo>
                <a:lnTo>
                  <a:pt x="444356" y="32111"/>
                </a:lnTo>
                <a:lnTo>
                  <a:pt x="485150" y="56211"/>
                </a:lnTo>
                <a:lnTo>
                  <a:pt x="521862" y="86461"/>
                </a:lnTo>
                <a:lnTo>
                  <a:pt x="553189" y="121913"/>
                </a:lnTo>
                <a:lnTo>
                  <a:pt x="578146" y="161305"/>
                </a:lnTo>
                <a:lnTo>
                  <a:pt x="596393" y="203846"/>
                </a:lnTo>
                <a:lnTo>
                  <a:pt x="607591" y="248741"/>
                </a:lnTo>
                <a:lnTo>
                  <a:pt x="611399" y="295199"/>
                </a:lnTo>
                <a:lnTo>
                  <a:pt x="607398" y="343082"/>
                </a:lnTo>
                <a:lnTo>
                  <a:pt x="595815" y="388506"/>
                </a:lnTo>
                <a:lnTo>
                  <a:pt x="577278" y="430861"/>
                </a:lnTo>
                <a:lnTo>
                  <a:pt x="552417" y="469541"/>
                </a:lnTo>
                <a:lnTo>
                  <a:pt x="521862" y="503937"/>
                </a:lnTo>
                <a:lnTo>
                  <a:pt x="486242" y="533443"/>
                </a:lnTo>
                <a:lnTo>
                  <a:pt x="446186" y="557450"/>
                </a:lnTo>
                <a:lnTo>
                  <a:pt x="402324" y="575350"/>
                </a:lnTo>
                <a:lnTo>
                  <a:pt x="355286" y="586536"/>
                </a:lnTo>
                <a:lnTo>
                  <a:pt x="305699" y="590399"/>
                </a:lnTo>
                <a:lnTo>
                  <a:pt x="256113" y="586536"/>
                </a:lnTo>
                <a:lnTo>
                  <a:pt x="209075" y="575350"/>
                </a:lnTo>
                <a:lnTo>
                  <a:pt x="165213" y="557450"/>
                </a:lnTo>
                <a:lnTo>
                  <a:pt x="125157" y="533443"/>
                </a:lnTo>
                <a:lnTo>
                  <a:pt x="89537" y="503937"/>
                </a:lnTo>
                <a:lnTo>
                  <a:pt x="58982" y="469541"/>
                </a:lnTo>
                <a:lnTo>
                  <a:pt x="34121" y="430861"/>
                </a:lnTo>
                <a:lnTo>
                  <a:pt x="15584" y="388506"/>
                </a:lnTo>
                <a:lnTo>
                  <a:pt x="4001" y="343082"/>
                </a:lnTo>
                <a:lnTo>
                  <a:pt x="0" y="2951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90001" y="358208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5" h="421004">
                <a:moveTo>
                  <a:pt x="373037" y="420592"/>
                </a:moveTo>
                <a:lnTo>
                  <a:pt x="402406" y="380645"/>
                </a:lnTo>
                <a:lnTo>
                  <a:pt x="422821" y="337278"/>
                </a:lnTo>
                <a:lnTo>
                  <a:pt x="434331" y="291732"/>
                </a:lnTo>
                <a:lnTo>
                  <a:pt x="436981" y="245252"/>
                </a:lnTo>
                <a:lnTo>
                  <a:pt x="430820" y="199079"/>
                </a:lnTo>
                <a:lnTo>
                  <a:pt x="415894" y="154458"/>
                </a:lnTo>
                <a:lnTo>
                  <a:pt x="392250" y="112630"/>
                </a:lnTo>
                <a:lnTo>
                  <a:pt x="359935" y="74838"/>
                </a:lnTo>
                <a:lnTo>
                  <a:pt x="320747" y="43617"/>
                </a:lnTo>
                <a:lnTo>
                  <a:pt x="277313" y="20702"/>
                </a:lnTo>
                <a:lnTo>
                  <a:pt x="230927" y="6146"/>
                </a:lnTo>
                <a:lnTo>
                  <a:pt x="182882" y="0"/>
                </a:lnTo>
                <a:lnTo>
                  <a:pt x="134474" y="2315"/>
                </a:lnTo>
                <a:lnTo>
                  <a:pt x="86994" y="13143"/>
                </a:lnTo>
                <a:lnTo>
                  <a:pt x="41738" y="32535"/>
                </a:lnTo>
                <a:lnTo>
                  <a:pt x="0" y="60543"/>
                </a:lnTo>
                <a:lnTo>
                  <a:pt x="373037" y="42059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96866" y="3670523"/>
            <a:ext cx="437515" cy="421005"/>
          </a:xfrm>
          <a:custGeom>
            <a:avLst/>
            <a:gdLst/>
            <a:ahLst/>
            <a:cxnLst/>
            <a:rect l="l" t="t" r="r" b="b"/>
            <a:pathLst>
              <a:path w="437515" h="421004">
                <a:moveTo>
                  <a:pt x="63944" y="0"/>
                </a:moveTo>
                <a:lnTo>
                  <a:pt x="34575" y="39947"/>
                </a:lnTo>
                <a:lnTo>
                  <a:pt x="14159" y="83314"/>
                </a:lnTo>
                <a:lnTo>
                  <a:pt x="2650" y="128860"/>
                </a:lnTo>
                <a:lnTo>
                  <a:pt x="0" y="175340"/>
                </a:lnTo>
                <a:lnTo>
                  <a:pt x="6161" y="221513"/>
                </a:lnTo>
                <a:lnTo>
                  <a:pt x="21087" y="266134"/>
                </a:lnTo>
                <a:lnTo>
                  <a:pt x="44731" y="307962"/>
                </a:lnTo>
                <a:lnTo>
                  <a:pt x="77045" y="345753"/>
                </a:lnTo>
                <a:lnTo>
                  <a:pt x="116233" y="376975"/>
                </a:lnTo>
                <a:lnTo>
                  <a:pt x="159668" y="399890"/>
                </a:lnTo>
                <a:lnTo>
                  <a:pt x="206054" y="414446"/>
                </a:lnTo>
                <a:lnTo>
                  <a:pt x="254098" y="420592"/>
                </a:lnTo>
                <a:lnTo>
                  <a:pt x="302507" y="418277"/>
                </a:lnTo>
                <a:lnTo>
                  <a:pt x="349986" y="407449"/>
                </a:lnTo>
                <a:lnTo>
                  <a:pt x="395242" y="388057"/>
                </a:lnTo>
                <a:lnTo>
                  <a:pt x="436981" y="360049"/>
                </a:lnTo>
                <a:lnTo>
                  <a:pt x="6394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100" y="195433"/>
            <a:ext cx="51523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LET’S EXPLAIN IN COLORADO</a:t>
            </a:r>
            <a:r>
              <a:rPr dirty="0" sz="2400" spc="-85"/>
              <a:t> </a:t>
            </a:r>
            <a:r>
              <a:rPr dirty="0" sz="2400" spc="-5"/>
              <a:t>TERMS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0" y="796957"/>
            <a:ext cx="8997049" cy="318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7466" y="4027244"/>
            <a:ext cx="299720" cy="339725"/>
          </a:xfrm>
          <a:custGeom>
            <a:avLst/>
            <a:gdLst/>
            <a:ahLst/>
            <a:cxnLst/>
            <a:rect l="l" t="t" r="r" b="b"/>
            <a:pathLst>
              <a:path w="299720" h="339725">
                <a:moveTo>
                  <a:pt x="0" y="0"/>
                </a:moveTo>
                <a:lnTo>
                  <a:pt x="299483" y="339629"/>
                </a:lnTo>
              </a:path>
            </a:pathLst>
          </a:custGeom>
          <a:ln w="76199">
            <a:solidFill>
              <a:srgbClr val="BE0A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98426" y="3914927"/>
            <a:ext cx="219990" cy="233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98426" y="3914927"/>
            <a:ext cx="220345" cy="233679"/>
          </a:xfrm>
          <a:custGeom>
            <a:avLst/>
            <a:gdLst/>
            <a:ahLst/>
            <a:cxnLst/>
            <a:rect l="l" t="t" r="r" b="b"/>
            <a:pathLst>
              <a:path w="220345" h="233679">
                <a:moveTo>
                  <a:pt x="99040" y="112317"/>
                </a:moveTo>
                <a:lnTo>
                  <a:pt x="219990" y="119914"/>
                </a:lnTo>
                <a:lnTo>
                  <a:pt x="0" y="0"/>
                </a:lnTo>
                <a:lnTo>
                  <a:pt x="91442" y="233267"/>
                </a:lnTo>
                <a:lnTo>
                  <a:pt x="99040" y="112317"/>
                </a:lnTo>
                <a:close/>
              </a:path>
            </a:pathLst>
          </a:custGeom>
          <a:ln w="76199">
            <a:solidFill>
              <a:srgbClr val="BE0A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3827" y="3257347"/>
            <a:ext cx="1915795" cy="729615"/>
          </a:xfrm>
          <a:custGeom>
            <a:avLst/>
            <a:gdLst/>
            <a:ahLst/>
            <a:cxnLst/>
            <a:rect l="l" t="t" r="r" b="b"/>
            <a:pathLst>
              <a:path w="1915795" h="729614">
                <a:moveTo>
                  <a:pt x="0" y="0"/>
                </a:moveTo>
                <a:lnTo>
                  <a:pt x="1915647" y="729377"/>
                </a:lnTo>
              </a:path>
            </a:pathLst>
          </a:custGeom>
          <a:ln w="76199">
            <a:solidFill>
              <a:srgbClr val="BE0A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3881" y="3204062"/>
            <a:ext cx="250825" cy="164465"/>
          </a:xfrm>
          <a:custGeom>
            <a:avLst/>
            <a:gdLst/>
            <a:ahLst/>
            <a:cxnLst/>
            <a:rect l="l" t="t" r="r" b="b"/>
            <a:pathLst>
              <a:path w="250825" h="164464">
                <a:moveTo>
                  <a:pt x="189538" y="163861"/>
                </a:moveTo>
                <a:lnTo>
                  <a:pt x="0" y="0"/>
                </a:lnTo>
                <a:lnTo>
                  <a:pt x="250522" y="3691"/>
                </a:lnTo>
                <a:lnTo>
                  <a:pt x="139946" y="53284"/>
                </a:lnTo>
                <a:lnTo>
                  <a:pt x="189538" y="163861"/>
                </a:lnTo>
                <a:close/>
              </a:path>
            </a:pathLst>
          </a:custGeom>
          <a:solidFill>
            <a:srgbClr val="BE0A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3881" y="3204062"/>
            <a:ext cx="250825" cy="164465"/>
          </a:xfrm>
          <a:custGeom>
            <a:avLst/>
            <a:gdLst/>
            <a:ahLst/>
            <a:cxnLst/>
            <a:rect l="l" t="t" r="r" b="b"/>
            <a:pathLst>
              <a:path w="250825" h="164464">
                <a:moveTo>
                  <a:pt x="139946" y="53284"/>
                </a:moveTo>
                <a:lnTo>
                  <a:pt x="250522" y="3691"/>
                </a:lnTo>
                <a:lnTo>
                  <a:pt x="0" y="0"/>
                </a:lnTo>
                <a:lnTo>
                  <a:pt x="189538" y="163861"/>
                </a:lnTo>
                <a:lnTo>
                  <a:pt x="139946" y="53284"/>
                </a:lnTo>
                <a:close/>
              </a:path>
            </a:pathLst>
          </a:custGeom>
          <a:ln w="76199">
            <a:solidFill>
              <a:srgbClr val="BE0A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93850" y="3895388"/>
            <a:ext cx="3575050" cy="648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9766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Going here (9,000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feet)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We are here (8,000</a:t>
            </a:r>
            <a:r>
              <a:rPr dirty="0" sz="14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rebuchet MS"/>
                <a:cs typeface="Trebuchet MS"/>
              </a:rPr>
              <a:t>feet)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dirty="0" spc="-5"/>
              <a:t>GUIDELINES HAVE TO TAKE INTO ACCOUNT EXPOSURE RISK AND ABILITY TO DO  PREVENTION IN DIFFERENT</a:t>
            </a:r>
            <a:r>
              <a:rPr dirty="0" spc="-10"/>
              <a:t> </a:t>
            </a:r>
            <a:r>
              <a:rPr dirty="0" spc="-5"/>
              <a:t>SETTINGS</a:t>
            </a:r>
          </a:p>
        </p:txBody>
      </p:sp>
      <p:sp>
        <p:nvSpPr>
          <p:cNvPr id="3" name="object 3"/>
          <p:cNvSpPr/>
          <p:nvPr/>
        </p:nvSpPr>
        <p:spPr>
          <a:xfrm>
            <a:off x="685317" y="1795053"/>
            <a:ext cx="7533640" cy="6985"/>
          </a:xfrm>
          <a:custGeom>
            <a:avLst/>
            <a:gdLst/>
            <a:ahLst/>
            <a:cxnLst/>
            <a:rect l="l" t="t" r="r" b="b"/>
            <a:pathLst>
              <a:path w="7533640" h="6985">
                <a:moveTo>
                  <a:pt x="0" y="0"/>
                </a:moveTo>
                <a:lnTo>
                  <a:pt x="7533506" y="6522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6599" y="1784350"/>
            <a:ext cx="29845" cy="21590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29420" y="21423"/>
                </a:moveTo>
                <a:lnTo>
                  <a:pt x="0" y="10686"/>
                </a:lnTo>
                <a:lnTo>
                  <a:pt x="29439" y="0"/>
                </a:lnTo>
                <a:lnTo>
                  <a:pt x="18718" y="10702"/>
                </a:lnTo>
                <a:lnTo>
                  <a:pt x="29420" y="21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6599" y="1784350"/>
            <a:ext cx="29845" cy="21590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18718" y="10702"/>
                </a:moveTo>
                <a:lnTo>
                  <a:pt x="29439" y="0"/>
                </a:lnTo>
                <a:lnTo>
                  <a:pt x="0" y="10686"/>
                </a:lnTo>
                <a:lnTo>
                  <a:pt x="29420" y="21423"/>
                </a:lnTo>
                <a:lnTo>
                  <a:pt x="18718" y="10702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18811" y="178584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5"/>
                </a:moveTo>
                <a:lnTo>
                  <a:pt x="26" y="0"/>
                </a:lnTo>
                <a:lnTo>
                  <a:pt x="43238" y="15770"/>
                </a:lnTo>
                <a:lnTo>
                  <a:pt x="0" y="31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8811" y="178584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5"/>
                </a:moveTo>
                <a:lnTo>
                  <a:pt x="43238" y="15770"/>
                </a:lnTo>
                <a:lnTo>
                  <a:pt x="26" y="0"/>
                </a:lnTo>
                <a:lnTo>
                  <a:pt x="0" y="3146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5317" y="3547652"/>
            <a:ext cx="7533640" cy="6985"/>
          </a:xfrm>
          <a:custGeom>
            <a:avLst/>
            <a:gdLst/>
            <a:ahLst/>
            <a:cxnLst/>
            <a:rect l="l" t="t" r="r" b="b"/>
            <a:pathLst>
              <a:path w="7533640" h="6985">
                <a:moveTo>
                  <a:pt x="0" y="0"/>
                </a:moveTo>
                <a:lnTo>
                  <a:pt x="7533506" y="6522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6599" y="3536950"/>
            <a:ext cx="29845" cy="21590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29420" y="21423"/>
                </a:moveTo>
                <a:lnTo>
                  <a:pt x="0" y="10686"/>
                </a:lnTo>
                <a:lnTo>
                  <a:pt x="29439" y="0"/>
                </a:lnTo>
                <a:lnTo>
                  <a:pt x="18718" y="10702"/>
                </a:lnTo>
                <a:lnTo>
                  <a:pt x="29420" y="21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6599" y="3536950"/>
            <a:ext cx="29845" cy="21590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18718" y="10702"/>
                </a:moveTo>
                <a:lnTo>
                  <a:pt x="29439" y="0"/>
                </a:lnTo>
                <a:lnTo>
                  <a:pt x="0" y="10686"/>
                </a:lnTo>
                <a:lnTo>
                  <a:pt x="29420" y="21423"/>
                </a:lnTo>
                <a:lnTo>
                  <a:pt x="18718" y="10702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18811" y="353844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5"/>
                </a:moveTo>
                <a:lnTo>
                  <a:pt x="26" y="0"/>
                </a:lnTo>
                <a:lnTo>
                  <a:pt x="43238" y="15769"/>
                </a:lnTo>
                <a:lnTo>
                  <a:pt x="0" y="31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18811" y="353844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5"/>
                </a:moveTo>
                <a:lnTo>
                  <a:pt x="43238" y="15769"/>
                </a:lnTo>
                <a:lnTo>
                  <a:pt x="26" y="0"/>
                </a:lnTo>
                <a:lnTo>
                  <a:pt x="0" y="3146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3875" y="1932238"/>
            <a:ext cx="11074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Exposure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875" y="3837238"/>
            <a:ext cx="100647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Ability to</a:t>
            </a:r>
            <a:r>
              <a:rPr dirty="0" sz="14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do  Prevention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4275" y="1466592"/>
            <a:ext cx="343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Low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4275" y="3219192"/>
            <a:ext cx="343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Low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89075" y="1466592"/>
            <a:ext cx="379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9075" y="3219192"/>
            <a:ext cx="3790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80724" y="1128050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0"/>
                </a:moveTo>
                <a:lnTo>
                  <a:pt x="0" y="53414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64992" y="166219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64992" y="166219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41215" y="1128050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0"/>
                </a:moveTo>
                <a:lnTo>
                  <a:pt x="0" y="53414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25482" y="166219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25482" y="166219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05124" y="1128050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0"/>
                </a:moveTo>
                <a:lnTo>
                  <a:pt x="0" y="53414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89392" y="166219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89392" y="166219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38324" y="288064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70">
                <a:moveTo>
                  <a:pt x="0" y="0"/>
                </a:moveTo>
                <a:lnTo>
                  <a:pt x="0" y="53414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22592" y="341480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22592" y="341480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18449" y="2880649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70">
                <a:moveTo>
                  <a:pt x="0" y="0"/>
                </a:moveTo>
                <a:lnTo>
                  <a:pt x="0" y="53414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02717" y="341480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102717" y="341480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02475" y="865438"/>
            <a:ext cx="61239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3539" algn="l"/>
                <a:tab pos="4956810" algn="l"/>
              </a:tabLst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Dog Grooming	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Retail	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Sporting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Event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72850" y="2553700"/>
            <a:ext cx="5187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Dorms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09224" y="2587562"/>
            <a:ext cx="13989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Social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rebuchet MS"/>
                <a:cs typeface="Trebuchet MS"/>
              </a:rPr>
              <a:t>Gatherings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162322"/>
            <a:ext cx="77622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SAFER AT HOME: GUIDANCE FOR THE GENERAL</a:t>
            </a:r>
            <a:r>
              <a:rPr dirty="0" sz="2400" spc="-70"/>
              <a:t> </a:t>
            </a:r>
            <a:r>
              <a:rPr dirty="0" sz="2400" spc="-5"/>
              <a:t>PUBLIC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9537" y="818537"/>
          <a:ext cx="8390255" cy="369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/>
                <a:gridCol w="6337300"/>
              </a:tblGrid>
              <a:tr h="4674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Practices</a:t>
                      </a:r>
                      <a:r>
                        <a:rPr dirty="0" sz="1400" spc="-1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for...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Steps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BE0A30"/>
                    </a:solidFill>
                  </a:tcPr>
                </a:tc>
              </a:tr>
              <a:tr h="11255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General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Public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Follow Safer at Home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Strongly advised face coverings and staying 6ft apart in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public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 gatherings over 10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Sick people may not go to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work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Limit non-essential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travel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966699">
                <a:tc>
                  <a:txBody>
                    <a:bodyPr/>
                    <a:lstStyle/>
                    <a:p>
                      <a:pPr marL="85725" marR="114300">
                        <a:lnSpc>
                          <a:spcPts val="1650"/>
                        </a:lnSpc>
                        <a:spcBef>
                          <a:spcPts val="70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Vulnerable  Populations and</a:t>
                      </a:r>
                      <a:r>
                        <a:rPr dirty="0" sz="1400" spc="-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Older  Adults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889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30543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Stay safer at home and continue to only go out when absolutely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necessary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Utilize special industry hours for vulnerable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populations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129524">
                <a:tc>
                  <a:txBody>
                    <a:bodyPr/>
                    <a:lstStyle/>
                    <a:p>
                      <a:pPr algn="just" marL="85725" marR="154940">
                        <a:lnSpc>
                          <a:spcPts val="1650"/>
                        </a:lnSpc>
                        <a:spcBef>
                          <a:spcPts val="70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What Does This Mean  for Seeing My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Friends  and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Family?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8890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24828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People should still limit interactions except with immediate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household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14350" marR="425450" indent="-24828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If you do see limited family or friends outside of your household, be extra cautious to stay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ft  apart, wear face covering, and limit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contact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514350" marR="492759" indent="-24828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Stick to solo (or with those you live with) and non-contact recreation activities like running,  walking, or hiking in your local community. Do not travel outside of your local community for  recreation. Avoid contact sports or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equipment.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2020-04-23T14:36:38Z</dcterms:created>
  <dcterms:modified xsi:type="dcterms:W3CDTF">2020-04-23T14:36:38Z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